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7" r:id="rId4"/>
    <p:sldId id="259" r:id="rId5"/>
    <p:sldId id="268" r:id="rId6"/>
    <p:sldId id="261" r:id="rId7"/>
    <p:sldId id="265" r:id="rId8"/>
    <p:sldId id="266" r:id="rId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veat" panose="020B0604020202020204" charset="0"/>
      <p:regular r:id="rId20"/>
      <p:bold r:id="rId21"/>
    </p:embeddedFont>
    <p:embeddedFont>
      <p:font typeface="Garamond" panose="02020404030301010803" pitchFamily="18" charset="0"/>
      <p:regular r:id="rId22"/>
      <p:bold r:id="rId23"/>
      <p:italic r:id="rId24"/>
      <p:boldItalic r:id="rId25"/>
    </p:embeddedFont>
    <p:embeddedFont>
      <p:font typeface="Playfair Display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307">
          <p15:clr>
            <a:srgbClr val="000000"/>
          </p15:clr>
        </p15:guide>
        <p15:guide id="2" pos="453">
          <p15:clr>
            <a:srgbClr val="000000"/>
          </p15:clr>
        </p15:guide>
        <p15:guide id="3" orient="horz" pos="339">
          <p15:clr>
            <a:srgbClr val="000000"/>
          </p15:clr>
        </p15:guide>
        <p15:guide id="4" orient="horz" pos="2901">
          <p15:clr>
            <a:srgbClr val="000000"/>
          </p15:clr>
        </p15:guide>
        <p15:guide id="5" orient="horz" pos="482">
          <p15:clr>
            <a:srgbClr val="000000"/>
          </p15:clr>
        </p15:guide>
        <p15:guide id="6" pos="2880">
          <p15:clr>
            <a:srgbClr val="000000"/>
          </p15:clr>
        </p15:guide>
        <p15:guide id="7" orient="horz" pos="2605">
          <p15:clr>
            <a:srgbClr val="000000"/>
          </p15:clr>
        </p15:guide>
        <p15:guide id="8" pos="506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ob3jW7PM63+KDJ1h59q0cngku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5307"/>
        <p:guide pos="453"/>
        <p:guide orient="horz" pos="339"/>
        <p:guide orient="horz" pos="2901"/>
        <p:guide orient="horz" pos="482"/>
        <p:guide pos="2880"/>
        <p:guide orient="horz" pos="2605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 flipH="1">
            <a:off x="5987974" y="2825713"/>
            <a:ext cx="2229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36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ubTitle" idx="2"/>
          </p:nvPr>
        </p:nvSpPr>
        <p:spPr>
          <a:xfrm flipH="1">
            <a:off x="927040" y="1249988"/>
            <a:ext cx="2229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36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3"/>
          </p:nvPr>
        </p:nvSpPr>
        <p:spPr>
          <a:xfrm flipH="1">
            <a:off x="927040" y="2825713"/>
            <a:ext cx="2229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36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 flipH="1">
            <a:off x="4912038" y="3128245"/>
            <a:ext cx="7395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Calibri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title" idx="4"/>
          </p:nvPr>
        </p:nvSpPr>
        <p:spPr>
          <a:xfrm flipH="1">
            <a:off x="3474314" y="1548787"/>
            <a:ext cx="7395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Calibri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 idx="5"/>
          </p:nvPr>
        </p:nvSpPr>
        <p:spPr>
          <a:xfrm flipH="1">
            <a:off x="3474314" y="3128245"/>
            <a:ext cx="7395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Calibri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ubTitle" idx="6"/>
          </p:nvPr>
        </p:nvSpPr>
        <p:spPr>
          <a:xfrm flipH="1">
            <a:off x="1314640" y="1790813"/>
            <a:ext cx="184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ubTitle" idx="7"/>
          </p:nvPr>
        </p:nvSpPr>
        <p:spPr>
          <a:xfrm flipH="1">
            <a:off x="1314640" y="3391888"/>
            <a:ext cx="184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8"/>
          </p:nvPr>
        </p:nvSpPr>
        <p:spPr>
          <a:xfrm flipH="1">
            <a:off x="5987974" y="3287938"/>
            <a:ext cx="184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ubTitle" idx="9"/>
          </p:nvPr>
        </p:nvSpPr>
        <p:spPr>
          <a:xfrm flipH="1">
            <a:off x="5987974" y="1249988"/>
            <a:ext cx="2229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36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title" idx="13"/>
          </p:nvPr>
        </p:nvSpPr>
        <p:spPr>
          <a:xfrm flipH="1">
            <a:off x="4912060" y="1548787"/>
            <a:ext cx="7395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Calibri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4"/>
          </p:nvPr>
        </p:nvSpPr>
        <p:spPr>
          <a:xfrm flipH="1">
            <a:off x="5987974" y="1807138"/>
            <a:ext cx="1841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5">
  <p:cSld name="Title design 5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19750" y="445025"/>
            <a:ext cx="7704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george.c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ww.instagram.com/explore/tags/recemosencas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2013439" y="4611723"/>
            <a:ext cx="5120420" cy="34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Av. Santa Cruz 5400, Vitacura | Santiago de Chile</a:t>
            </a:r>
            <a:br>
              <a:rPr lang="es-CL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200" b="0" i="0" u="sng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www.saintgeorge.cl</a:t>
            </a:r>
            <a:endParaRPr sz="1200" b="0" i="0" u="none" strike="noStrike" cap="none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3154104" y="4697772"/>
            <a:ext cx="5786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 b="0" i="0" u="sng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#</a:t>
            </a:r>
            <a:r>
              <a:rPr lang="es-CL" sz="1600" b="0" i="0" u="sng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gosaintgeorge</a:t>
            </a:r>
            <a:r>
              <a:rPr lang="es-CL" sz="1600" b="0" i="0" u="sng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    </a:t>
            </a:r>
            <a:endParaRPr sz="16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712" y="0"/>
            <a:ext cx="8569841" cy="8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116419" y="935247"/>
            <a:ext cx="6688974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veat"/>
                <a:sym typeface="Caveat"/>
              </a:rPr>
              <a:t>CATEQUESIS 4to BÁSICO- 24 DE AGOSTO 2020</a:t>
            </a:r>
            <a:endParaRPr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veat"/>
              <a:sym typeface="Caveat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33915" y="1380893"/>
            <a:ext cx="41553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700" b="1" dirty="0">
                <a:solidFill>
                  <a:srgbClr val="C00000"/>
                </a:solidFill>
                <a:latin typeface="Calibri" panose="020F0502020204030204" pitchFamily="34" charset="0"/>
                <a:ea typeface="Caveat"/>
                <a:cs typeface="Calibri" panose="020F0502020204030204" pitchFamily="34" charset="0"/>
                <a:sym typeface="Caveat"/>
              </a:rPr>
              <a:t>LA EUCARISTÍA</a:t>
            </a:r>
            <a:endParaRPr sz="4700" b="1" dirty="0">
              <a:solidFill>
                <a:srgbClr val="C00000"/>
              </a:solidFill>
              <a:latin typeface="Calibri" panose="020F0502020204030204" pitchFamily="34" charset="0"/>
              <a:ea typeface="Caveat"/>
              <a:cs typeface="Calibri" panose="020F0502020204030204" pitchFamily="34" charset="0"/>
              <a:sym typeface="Caveat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4878" y="2363711"/>
            <a:ext cx="4302185" cy="2097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4FCB432-324F-407F-A9AC-FED3BF7B823A}"/>
              </a:ext>
            </a:extLst>
          </p:cNvPr>
          <p:cNvSpPr/>
          <p:nvPr/>
        </p:nvSpPr>
        <p:spPr>
          <a:xfrm>
            <a:off x="3761304" y="20345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Pts val="2200"/>
            </a:pPr>
            <a:r>
              <a:rPr lang="es-CL" b="1" dirty="0">
                <a:latin typeface="Trebuchet MS"/>
                <a:ea typeface="Trebuchet MS"/>
                <a:cs typeface="Trebuchet MS"/>
                <a:sym typeface="Trebuchet MS"/>
              </a:rPr>
              <a:t>+En el nombre del Padre, del Hijo y del Espíritu Santo. Amén.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712" y="0"/>
            <a:ext cx="8569841" cy="8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297700" y="929000"/>
            <a:ext cx="8569800" cy="1143288"/>
          </a:xfrm>
          <a:prstGeom prst="cloud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1800" b="1" dirty="0">
                <a:latin typeface="Trebuchet MS"/>
                <a:ea typeface="Trebuchet MS"/>
                <a:cs typeface="Trebuchet MS"/>
                <a:sym typeface="Trebuchet MS"/>
              </a:rPr>
              <a:t>Recordemos, </a:t>
            </a:r>
            <a:endParaRPr sz="1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1800" dirty="0">
                <a:latin typeface="Trebuchet MS"/>
                <a:ea typeface="Trebuchet MS"/>
                <a:cs typeface="Trebuchet MS"/>
                <a:sym typeface="Trebuchet MS"/>
              </a:rPr>
              <a:t>¿de dónde viene la celebración del sacramento de la </a:t>
            </a:r>
            <a:r>
              <a:rPr lang="es-CL" sz="1800" b="1" dirty="0">
                <a:latin typeface="Trebuchet MS"/>
                <a:ea typeface="Trebuchet MS"/>
                <a:cs typeface="Trebuchet MS"/>
                <a:sym typeface="Trebuchet MS"/>
              </a:rPr>
              <a:t>EUCARISTÍA</a:t>
            </a:r>
            <a:r>
              <a:rPr lang="es-CL" sz="1800" dirty="0"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467950" y="3791525"/>
            <a:ext cx="1743900" cy="536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1800" b="1">
                <a:latin typeface="Trebuchet MS"/>
                <a:ea typeface="Trebuchet MS"/>
                <a:cs typeface="Trebuchet MS"/>
                <a:sym typeface="Trebuchet MS"/>
              </a:rPr>
              <a:t>Última</a:t>
            </a:r>
            <a:r>
              <a:rPr lang="es-CL" sz="2400" b="1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s-CL" sz="1800" b="1">
                <a:latin typeface="Trebuchet MS"/>
                <a:ea typeface="Trebuchet MS"/>
                <a:cs typeface="Trebuchet MS"/>
                <a:sym typeface="Trebuchet MS"/>
              </a:rPr>
              <a:t>Cena</a:t>
            </a:r>
            <a:r>
              <a:rPr lang="es-CL" sz="2400" b="1">
                <a:latin typeface="Caveat"/>
                <a:ea typeface="Caveat"/>
                <a:cs typeface="Caveat"/>
                <a:sym typeface="Caveat"/>
              </a:rPr>
              <a:t> </a:t>
            </a:r>
            <a:endParaRPr sz="2400" b="1" i="0" u="none" strike="noStrike" cap="non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87075" y="2107175"/>
            <a:ext cx="1894800" cy="370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1800" b="1">
                <a:latin typeface="Trebuchet MS"/>
                <a:ea typeface="Trebuchet MS"/>
                <a:cs typeface="Trebuchet MS"/>
                <a:sym typeface="Trebuchet MS"/>
              </a:rPr>
              <a:t>Pascua judía</a:t>
            </a:r>
            <a:endParaRPr sz="18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6300475" y="2072300"/>
            <a:ext cx="2700600" cy="642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1800" b="1" dirty="0">
                <a:latin typeface="Trebuchet MS"/>
                <a:ea typeface="Trebuchet MS"/>
                <a:cs typeface="Trebuchet MS"/>
                <a:sym typeface="Trebuchet MS"/>
              </a:rPr>
              <a:t>El sacramento de la Eucaristía </a:t>
            </a:r>
            <a:r>
              <a:rPr lang="es-CL" sz="10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(Acción de gracias)</a:t>
            </a:r>
            <a:endParaRPr sz="1000" b="1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475" y="3111825"/>
            <a:ext cx="2700600" cy="1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1738" y="2324662"/>
            <a:ext cx="3096325" cy="137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800" y="2806475"/>
            <a:ext cx="2023350" cy="17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19209">
            <a:off x="5834328" y="2649164"/>
            <a:ext cx="779234" cy="526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92175">
            <a:off x="1715293" y="2441436"/>
            <a:ext cx="1049914" cy="526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91663"/>
            <a:ext cx="2798064" cy="3551837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6" y="-3249"/>
            <a:ext cx="3182112" cy="184061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 descr="Una duna de arena&#10;&#10;Descripción generada automáticamente">
            <a:extLst>
              <a:ext uri="{FF2B5EF4-FFF2-40B4-BE49-F238E27FC236}">
                <a16:creationId xmlns:a16="http://schemas.microsoft.com/office/drawing/2014/main" id="{00E8F218-37E5-4E9B-9FD1-77ADAE523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04" r="-1" b="-1"/>
          <a:stretch/>
        </p:blipFill>
        <p:spPr>
          <a:xfrm>
            <a:off x="819888" y="60102"/>
            <a:ext cx="3182112" cy="1777267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0725" y="420987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3249"/>
            <a:ext cx="2579574" cy="2662562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498" y="2930563"/>
            <a:ext cx="2244502" cy="2212937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33;p4">
            <a:extLst>
              <a:ext uri="{FF2B5EF4-FFF2-40B4-BE49-F238E27FC236}">
                <a16:creationId xmlns:a16="http://schemas.microsoft.com/office/drawing/2014/main" id="{47E86AF5-EC48-47CB-8BDE-AF76F395702E}"/>
              </a:ext>
            </a:extLst>
          </p:cNvPr>
          <p:cNvSpPr txBox="1"/>
          <p:nvPr/>
        </p:nvSpPr>
        <p:spPr>
          <a:xfrm>
            <a:off x="2874477" y="2685266"/>
            <a:ext cx="4226020" cy="77818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lIns="91440" tIns="45720" rIns="91440" bIns="45720" rtlCol="0" anchor="t" anchorCtr="0">
            <a:normAutofit fontScale="25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-US" sz="111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  <a:sym typeface="Trebuchet MS"/>
              </a:rPr>
              <a:t>LA EUCARISTÍA Y SUS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-US" sz="111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  <a:sym typeface="Trebuchet MS"/>
              </a:rPr>
              <a:t> PASOS </a:t>
            </a:r>
            <a:r>
              <a:rPr lang="en-US" sz="11100" b="1" i="0" u="none" strike="noStrike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  <a:sym typeface="Trebuchet MS"/>
              </a:rPr>
              <a:t> 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n-US" sz="3100" b="1" i="0" u="none" strike="noStrike" kern="1200" cap="none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n-US" sz="3100" b="1" i="0" u="none" strike="noStrike" kern="1200" cap="none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n-US" sz="3100" b="1" i="0" u="none" strike="noStrike" kern="1200" cap="none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Cuerda 27">
            <a:extLst>
              <a:ext uri="{FF2B5EF4-FFF2-40B4-BE49-F238E27FC236}">
                <a16:creationId xmlns:a16="http://schemas.microsoft.com/office/drawing/2014/main" id="{50F7F419-54BC-4158-9081-2047BFE3E5F9}"/>
              </a:ext>
            </a:extLst>
          </p:cNvPr>
          <p:cNvSpPr/>
          <p:nvPr/>
        </p:nvSpPr>
        <p:spPr>
          <a:xfrm rot="14900162">
            <a:off x="1501203" y="-606667"/>
            <a:ext cx="2099563" cy="2818558"/>
          </a:xfrm>
          <a:prstGeom prst="chord">
            <a:avLst>
              <a:gd name="adj1" fmla="val 8054515"/>
              <a:gd name="adj2" fmla="val 1631262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erda 1">
            <a:extLst>
              <a:ext uri="{FF2B5EF4-FFF2-40B4-BE49-F238E27FC236}">
                <a16:creationId xmlns:a16="http://schemas.microsoft.com/office/drawing/2014/main" id="{5A5D52FE-1FD3-4CA0-851B-553D00AC76BF}"/>
              </a:ext>
            </a:extLst>
          </p:cNvPr>
          <p:cNvSpPr/>
          <p:nvPr/>
        </p:nvSpPr>
        <p:spPr>
          <a:xfrm rot="6834522">
            <a:off x="3405267" y="3286066"/>
            <a:ext cx="2391439" cy="2720489"/>
          </a:xfrm>
          <a:prstGeom prst="chor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espejo&#10;&#10;Descripción generada automáticamente">
            <a:extLst>
              <a:ext uri="{FF2B5EF4-FFF2-40B4-BE49-F238E27FC236}">
                <a16:creationId xmlns:a16="http://schemas.microsoft.com/office/drawing/2014/main" id="{377559CB-5A24-4072-BFC0-84EBBBA99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55" r="33295" b="5794"/>
          <a:stretch/>
        </p:blipFill>
        <p:spPr>
          <a:xfrm>
            <a:off x="-117000" y="1735333"/>
            <a:ext cx="2507377" cy="3981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 descr="Imagen que contiene espejo&#10;&#10;Descripción generada automáticamente">
            <a:extLst>
              <a:ext uri="{FF2B5EF4-FFF2-40B4-BE49-F238E27FC236}">
                <a16:creationId xmlns:a16="http://schemas.microsoft.com/office/drawing/2014/main" id="{18BC81D0-112C-46B4-A4E8-D6F757D7E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55" r="33295" b="5794"/>
          <a:stretch/>
        </p:blipFill>
        <p:spPr>
          <a:xfrm rot="15837387">
            <a:off x="4457152" y="378655"/>
            <a:ext cx="1521019" cy="2511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n 23" descr="Imagen que contiene espejo&#10;&#10;Descripción generada automáticamente">
            <a:extLst>
              <a:ext uri="{FF2B5EF4-FFF2-40B4-BE49-F238E27FC236}">
                <a16:creationId xmlns:a16="http://schemas.microsoft.com/office/drawing/2014/main" id="{A91AF1A8-DF13-42BD-B58F-F391BA1E9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55" r="33295" b="5794"/>
          <a:stretch/>
        </p:blipFill>
        <p:spPr>
          <a:xfrm rot="18898836">
            <a:off x="7157331" y="-306586"/>
            <a:ext cx="1687788" cy="2896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n 32" descr="Imagen que contiene espejo&#10;&#10;Descripción generada automáticamente">
            <a:extLst>
              <a:ext uri="{FF2B5EF4-FFF2-40B4-BE49-F238E27FC236}">
                <a16:creationId xmlns:a16="http://schemas.microsoft.com/office/drawing/2014/main" id="{BDDECF7E-FBCD-4933-B919-BD8815137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55" r="33295" b="5794"/>
          <a:stretch/>
        </p:blipFill>
        <p:spPr>
          <a:xfrm rot="1547365">
            <a:off x="7495088" y="3061926"/>
            <a:ext cx="1521019" cy="2415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n 34" descr="Imagen que contiene espejo&#10;&#10;Descripción generada automáticamente">
            <a:extLst>
              <a:ext uri="{FF2B5EF4-FFF2-40B4-BE49-F238E27FC236}">
                <a16:creationId xmlns:a16="http://schemas.microsoft.com/office/drawing/2014/main" id="{60DA88A9-3806-468E-81AE-10983A7E9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55" r="33295" b="5794"/>
          <a:stretch/>
        </p:blipFill>
        <p:spPr>
          <a:xfrm rot="16673381">
            <a:off x="3880650" y="3272063"/>
            <a:ext cx="1521019" cy="2415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B497E56-35E2-41EF-BA98-01B6C770AF4B}"/>
              </a:ext>
            </a:extLst>
          </p:cNvPr>
          <p:cNvSpPr txBox="1"/>
          <p:nvPr/>
        </p:nvSpPr>
        <p:spPr>
          <a:xfrm rot="5140137">
            <a:off x="-2910" y="3476760"/>
            <a:ext cx="244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C00000"/>
                </a:solidFill>
              </a:rPr>
              <a:t>ENCUENTRO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7D0A243-1749-4B2C-81AD-924C1536C81D}"/>
              </a:ext>
            </a:extLst>
          </p:cNvPr>
          <p:cNvSpPr txBox="1"/>
          <p:nvPr/>
        </p:nvSpPr>
        <p:spPr>
          <a:xfrm rot="3916912">
            <a:off x="7246435" y="1159686"/>
            <a:ext cx="222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</a:rPr>
              <a:t>COMPARTIR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40DB923-89BE-42E6-8944-C0C962133CEB}"/>
              </a:ext>
            </a:extLst>
          </p:cNvPr>
          <p:cNvSpPr txBox="1"/>
          <p:nvPr/>
        </p:nvSpPr>
        <p:spPr>
          <a:xfrm rot="965486">
            <a:off x="4102928" y="4144696"/>
            <a:ext cx="166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B050"/>
                </a:solidFill>
                <a:latin typeface="+mn-lt"/>
              </a:rPr>
              <a:t>MISIÓN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311E3B5-FD6B-44AD-B677-6281DB654626}"/>
              </a:ext>
            </a:extLst>
          </p:cNvPr>
          <p:cNvSpPr txBox="1"/>
          <p:nvPr/>
        </p:nvSpPr>
        <p:spPr>
          <a:xfrm rot="5826173">
            <a:off x="7208986" y="4429586"/>
            <a:ext cx="200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00B050"/>
                </a:solidFill>
                <a:latin typeface="+mn-lt"/>
              </a:rPr>
              <a:t>GRACIAS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23E93B4-11B6-4D89-B009-4997C6FC4A74}"/>
              </a:ext>
            </a:extLst>
          </p:cNvPr>
          <p:cNvSpPr txBox="1"/>
          <p:nvPr/>
        </p:nvSpPr>
        <p:spPr>
          <a:xfrm rot="21445672">
            <a:off x="4463473" y="1380148"/>
            <a:ext cx="166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00B050"/>
                </a:solidFill>
                <a:latin typeface="+mn-lt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297789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41" grpId="0"/>
      <p:bldP spid="3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93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045"/>
            <a:ext cx="2581915" cy="209105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/>
          <a:srcRect l="22887" t="10917" r="55413" b="50217"/>
          <a:stretch/>
        </p:blipFill>
        <p:spPr>
          <a:xfrm>
            <a:off x="798306" y="482600"/>
            <a:ext cx="1678818" cy="1856740"/>
          </a:xfrm>
          <a:prstGeom prst="rect">
            <a:avLst/>
          </a:prstGeom>
          <a:noFill/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998" y="365317"/>
            <a:ext cx="2691131" cy="208578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oogle Shape;159;p5">
            <a:extLst>
              <a:ext uri="{FF2B5EF4-FFF2-40B4-BE49-F238E27FC236}">
                <a16:creationId xmlns:a16="http://schemas.microsoft.com/office/drawing/2014/main" id="{08B5F9BD-7EA1-4318-A447-D444196DDBDD}"/>
              </a:ext>
            </a:extLst>
          </p:cNvPr>
          <p:cNvPicPr preferRelativeResize="0"/>
          <p:nvPr/>
        </p:nvPicPr>
        <p:blipFill rotWithShape="1">
          <a:blip r:embed="rId3"/>
          <a:srcRect t="54683" r="83076"/>
          <a:stretch/>
        </p:blipFill>
        <p:spPr>
          <a:xfrm>
            <a:off x="6246515" y="479838"/>
            <a:ext cx="1119749" cy="1851468"/>
          </a:xfrm>
          <a:prstGeom prst="rect">
            <a:avLst/>
          </a:prstGeom>
          <a:noFill/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2702752"/>
            <a:ext cx="2581915" cy="209105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/>
          <a:srcRect l="44434" t="10917" r="40814" b="50217"/>
          <a:stretch/>
        </p:blipFill>
        <p:spPr>
          <a:xfrm>
            <a:off x="1061549" y="2811145"/>
            <a:ext cx="1139432" cy="1853723"/>
          </a:xfrm>
          <a:prstGeom prst="rect">
            <a:avLst/>
          </a:prstGeom>
          <a:noFill/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365317"/>
            <a:ext cx="2691128" cy="44234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/>
          <a:srcRect l="58727" t="10917" r="16485" b="50217"/>
          <a:stretch/>
        </p:blipFill>
        <p:spPr>
          <a:xfrm>
            <a:off x="3286257" y="1395974"/>
            <a:ext cx="2439677" cy="2362096"/>
          </a:xfrm>
          <a:prstGeom prst="rect">
            <a:avLst/>
          </a:prstGeom>
          <a:noFill/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126" y="2702752"/>
            <a:ext cx="2700875" cy="209105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oogle Shape;158;p5">
            <a:extLst>
              <a:ext uri="{FF2B5EF4-FFF2-40B4-BE49-F238E27FC236}">
                <a16:creationId xmlns:a16="http://schemas.microsoft.com/office/drawing/2014/main" id="{7E9A340E-F6D8-475B-A077-E11D2235C6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280" t="54683" r="67379"/>
          <a:stretch/>
        </p:blipFill>
        <p:spPr>
          <a:xfrm>
            <a:off x="6858000" y="2811145"/>
            <a:ext cx="1194964" cy="19670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E8E29F-86E2-43C1-AAC8-76B0FAB77A2D}"/>
              </a:ext>
            </a:extLst>
          </p:cNvPr>
          <p:cNvSpPr txBox="1"/>
          <p:nvPr/>
        </p:nvSpPr>
        <p:spPr>
          <a:xfrm>
            <a:off x="446567" y="701749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C175BD4-7BDB-4C71-AB1B-59C7C38BCE41}"/>
              </a:ext>
            </a:extLst>
          </p:cNvPr>
          <p:cNvSpPr txBox="1"/>
          <p:nvPr/>
        </p:nvSpPr>
        <p:spPr>
          <a:xfrm>
            <a:off x="446567" y="701749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DC04C50-838B-43DC-A098-42E753B888E4}"/>
              </a:ext>
            </a:extLst>
          </p:cNvPr>
          <p:cNvSpPr txBox="1"/>
          <p:nvPr/>
        </p:nvSpPr>
        <p:spPr>
          <a:xfrm>
            <a:off x="526649" y="3017998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E1FD507-81B4-4937-9836-28B4EB6A48A8}"/>
              </a:ext>
            </a:extLst>
          </p:cNvPr>
          <p:cNvSpPr txBox="1"/>
          <p:nvPr/>
        </p:nvSpPr>
        <p:spPr>
          <a:xfrm>
            <a:off x="3465476" y="1601972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487DC7-5AC2-4BE1-B4ED-EC1F154CFFB8}"/>
              </a:ext>
            </a:extLst>
          </p:cNvPr>
          <p:cNvSpPr txBox="1"/>
          <p:nvPr/>
        </p:nvSpPr>
        <p:spPr>
          <a:xfrm>
            <a:off x="7701225" y="547860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8BAFD30-F6DF-4D84-B375-8152EF948EBC}"/>
              </a:ext>
            </a:extLst>
          </p:cNvPr>
          <p:cNvSpPr txBox="1"/>
          <p:nvPr/>
        </p:nvSpPr>
        <p:spPr>
          <a:xfrm>
            <a:off x="6336131" y="2719978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57;p5">
            <a:extLst>
              <a:ext uri="{FF2B5EF4-FFF2-40B4-BE49-F238E27FC236}">
                <a16:creationId xmlns:a16="http://schemas.microsoft.com/office/drawing/2014/main" id="{5D880B3B-8311-48FE-B1A6-65D75B0A7656}"/>
              </a:ext>
            </a:extLst>
          </p:cNvPr>
          <p:cNvPicPr preferRelativeResize="0"/>
          <p:nvPr/>
        </p:nvPicPr>
        <p:blipFill rotWithShape="1">
          <a:blip r:embed="rId2"/>
          <a:srcRect l="33079" t="54683" r="49319"/>
          <a:stretch/>
        </p:blipFill>
        <p:spPr>
          <a:xfrm>
            <a:off x="1576934" y="212663"/>
            <a:ext cx="1356430" cy="1992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8410" y="833377"/>
            <a:ext cx="8280" cy="34838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2270" y="257174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7750" y="257174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oogle Shape;167;p6">
            <a:extLst>
              <a:ext uri="{FF2B5EF4-FFF2-40B4-BE49-F238E27FC236}">
                <a16:creationId xmlns:a16="http://schemas.microsoft.com/office/drawing/2014/main" id="{9DE5A149-25F2-4598-8BF6-CB3A4532F574}"/>
              </a:ext>
            </a:extLst>
          </p:cNvPr>
          <p:cNvPicPr preferRelativeResize="0"/>
          <p:nvPr/>
        </p:nvPicPr>
        <p:blipFill rotWithShape="1">
          <a:blip r:embed="rId3"/>
          <a:srcRect l="66649" t="4293" r="16704" b="64140"/>
          <a:stretch/>
        </p:blipFill>
        <p:spPr>
          <a:xfrm>
            <a:off x="6811689" y="2845680"/>
            <a:ext cx="1736444" cy="1909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Google Shape;178;p6">
            <a:extLst>
              <a:ext uri="{FF2B5EF4-FFF2-40B4-BE49-F238E27FC236}">
                <a16:creationId xmlns:a16="http://schemas.microsoft.com/office/drawing/2014/main" id="{E1A5AF34-49C3-4FC4-BB12-BB9415920C0A}"/>
              </a:ext>
            </a:extLst>
          </p:cNvPr>
          <p:cNvPicPr preferRelativeResize="0"/>
          <p:nvPr/>
        </p:nvPicPr>
        <p:blipFill rotWithShape="1">
          <a:blip r:embed="rId3"/>
          <a:srcRect l="25929" t="4293" r="53651" b="64140"/>
          <a:stretch/>
        </p:blipFill>
        <p:spPr>
          <a:xfrm>
            <a:off x="1336133" y="2844284"/>
            <a:ext cx="1538927" cy="20865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C98EAD6-E5B2-41D4-9AAD-61E75B6586AE}"/>
              </a:ext>
            </a:extLst>
          </p:cNvPr>
          <p:cNvSpPr txBox="1"/>
          <p:nvPr/>
        </p:nvSpPr>
        <p:spPr>
          <a:xfrm>
            <a:off x="1167799" y="525600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6240070-58FC-4D01-B94E-EC0F0743E356}"/>
              </a:ext>
            </a:extLst>
          </p:cNvPr>
          <p:cNvSpPr txBox="1"/>
          <p:nvPr/>
        </p:nvSpPr>
        <p:spPr>
          <a:xfrm>
            <a:off x="5102890" y="612013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76717B1-D9CE-4B9A-BAE7-4AD2D40C1ED6}"/>
              </a:ext>
            </a:extLst>
          </p:cNvPr>
          <p:cNvSpPr txBox="1"/>
          <p:nvPr/>
        </p:nvSpPr>
        <p:spPr>
          <a:xfrm>
            <a:off x="400151" y="2916729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0B6BB85-2F6D-44B1-8C45-5FFACE7216D4}"/>
              </a:ext>
            </a:extLst>
          </p:cNvPr>
          <p:cNvSpPr txBox="1"/>
          <p:nvPr/>
        </p:nvSpPr>
        <p:spPr>
          <a:xfrm>
            <a:off x="6811688" y="2586063"/>
            <a:ext cx="35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21" name="Imagen 20" descr="Una pantalla de televisión&#10;&#10;Descripción generada automáticamente">
            <a:extLst>
              <a:ext uri="{FF2B5EF4-FFF2-40B4-BE49-F238E27FC236}">
                <a16:creationId xmlns:a16="http://schemas.microsoft.com/office/drawing/2014/main" id="{AF7D345D-7C30-4D40-BD8F-12D2CBF20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402" y="138232"/>
            <a:ext cx="3125118" cy="2340840"/>
          </a:xfrm>
          <a:prstGeom prst="rect">
            <a:avLst/>
          </a:prstGeom>
        </p:spPr>
      </p:pic>
      <p:pic>
        <p:nvPicPr>
          <p:cNvPr id="29" name="Google Shape;150;p5">
            <a:extLst>
              <a:ext uri="{FF2B5EF4-FFF2-40B4-BE49-F238E27FC236}">
                <a16:creationId xmlns:a16="http://schemas.microsoft.com/office/drawing/2014/main" id="{9A4806D6-03BE-4A5A-B432-00830C5E236D}"/>
              </a:ext>
            </a:extLst>
          </p:cNvPr>
          <p:cNvPicPr preferRelativeResize="0"/>
          <p:nvPr/>
        </p:nvPicPr>
        <p:blipFill rotWithShape="1">
          <a:blip r:embed="rId2"/>
          <a:srcRect l="78173" t="54683"/>
          <a:stretch/>
        </p:blipFill>
        <p:spPr>
          <a:xfrm rot="693974">
            <a:off x="5600513" y="388914"/>
            <a:ext cx="2700636" cy="1738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0DF6CC-1934-4A14-9D4F-ED4E549335FA}"/>
              </a:ext>
            </a:extLst>
          </p:cNvPr>
          <p:cNvSpPr/>
          <p:nvPr/>
        </p:nvSpPr>
        <p:spPr>
          <a:xfrm>
            <a:off x="4472460" y="2586063"/>
            <a:ext cx="285499" cy="1977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C891C2-143A-4F8D-ADDF-00C56E5B92E3}"/>
              </a:ext>
            </a:extLst>
          </p:cNvPr>
          <p:cNvSpPr txBox="1"/>
          <p:nvPr/>
        </p:nvSpPr>
        <p:spPr>
          <a:xfrm>
            <a:off x="3201612" y="2576926"/>
            <a:ext cx="3615086" cy="230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buSzPts val="1300"/>
            </a:pPr>
            <a:r>
              <a:rPr lang="es-MX" b="1" dirty="0">
                <a:solidFill>
                  <a:srgbClr val="548135"/>
                </a:solidFill>
                <a:latin typeface="Trebuchet MS"/>
                <a:ea typeface="Trebuchet MS"/>
                <a:cs typeface="Trebuchet MS"/>
                <a:sym typeface="Trebuchet MS"/>
              </a:rPr>
              <a:t>Tomó pan y, dando gracias, lo partió y se lo dio diciendo: </a:t>
            </a:r>
          </a:p>
          <a:p>
            <a:pPr lvl="0" algn="ctr">
              <a:lnSpc>
                <a:spcPct val="115000"/>
              </a:lnSpc>
              <a:buSzPts val="1300"/>
            </a:pPr>
            <a:r>
              <a:rPr lang="es-MX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«Esto es mi cuerpo, que es entregado por ustedes”.</a:t>
            </a:r>
          </a:p>
          <a:p>
            <a:pPr lvl="0" algn="ctr">
              <a:lnSpc>
                <a:spcPct val="115000"/>
              </a:lnSpc>
              <a:buSzPts val="1900"/>
            </a:pPr>
            <a:r>
              <a:rPr lang="es-MX" b="1" dirty="0">
                <a:solidFill>
                  <a:srgbClr val="BF9000"/>
                </a:solidFill>
                <a:latin typeface="Trebuchet MS"/>
                <a:ea typeface="Trebuchet MS"/>
                <a:cs typeface="Trebuchet MS"/>
                <a:sym typeface="Trebuchet MS"/>
              </a:rPr>
              <a:t>Hizo lo mismo con la copa, diciendo: </a:t>
            </a:r>
          </a:p>
          <a:p>
            <a:pPr lvl="0" algn="ctr">
              <a:lnSpc>
                <a:spcPct val="115000"/>
              </a:lnSpc>
              <a:buSzPts val="1900"/>
            </a:pPr>
            <a:r>
              <a:rPr lang="es-MX" b="1" dirty="0">
                <a:solidFill>
                  <a:srgbClr val="FF40FF"/>
                </a:solidFill>
                <a:latin typeface="Trebuchet MS"/>
                <a:ea typeface="Trebuchet MS"/>
                <a:cs typeface="Trebuchet MS"/>
                <a:sym typeface="Trebuchet MS"/>
              </a:rPr>
              <a:t>«Esta copa es la alianza nueva sellada con mi sangre, que es derramada por ustedes»</a:t>
            </a:r>
          </a:p>
          <a:p>
            <a:pPr lvl="0" algn="ctr">
              <a:lnSpc>
                <a:spcPct val="115000"/>
              </a:lnSpc>
              <a:buSzPts val="1900"/>
            </a:pPr>
            <a:r>
              <a:rPr lang="es-MX" b="1" dirty="0">
                <a:solidFill>
                  <a:srgbClr val="0432FF"/>
                </a:solidFill>
                <a:latin typeface="Trebuchet MS"/>
                <a:ea typeface="Trebuchet MS"/>
                <a:cs typeface="Trebuchet MS"/>
                <a:sym typeface="Trebuchet MS"/>
              </a:rPr>
              <a:t>“Hagan esto en memoria mía”.</a:t>
            </a:r>
          </a:p>
        </p:txBody>
      </p:sp>
    </p:spTree>
    <p:extLst>
      <p:ext uri="{BB962C8B-B14F-4D97-AF65-F5344CB8AC3E}">
        <p14:creationId xmlns:p14="http://schemas.microsoft.com/office/powerpoint/2010/main" val="4278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712" y="0"/>
            <a:ext cx="8569841" cy="8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2125014" y="270456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4">
            <a:alphaModFix/>
          </a:blip>
          <a:srcRect l="72908" t="36121" r="1751" b="32268"/>
          <a:stretch/>
        </p:blipFill>
        <p:spPr>
          <a:xfrm>
            <a:off x="4009150" y="1389884"/>
            <a:ext cx="1551001" cy="15587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 l="55026" t="36121" r="27656" b="32268"/>
          <a:stretch/>
        </p:blipFill>
        <p:spPr>
          <a:xfrm>
            <a:off x="801574" y="1017262"/>
            <a:ext cx="1551001" cy="1687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Google Shape;188;p7">
            <a:extLst>
              <a:ext uri="{FF2B5EF4-FFF2-40B4-BE49-F238E27FC236}">
                <a16:creationId xmlns:a16="http://schemas.microsoft.com/office/drawing/2014/main" id="{E9CD4354-B2C2-4CA4-B48D-652999DCF3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292" t="68586" r="62054" b="3219"/>
          <a:stretch/>
        </p:blipFill>
        <p:spPr>
          <a:xfrm>
            <a:off x="1605096" y="3135489"/>
            <a:ext cx="1831325" cy="1687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Google Shape;184;p7">
            <a:extLst>
              <a:ext uri="{FF2B5EF4-FFF2-40B4-BE49-F238E27FC236}">
                <a16:creationId xmlns:a16="http://schemas.microsoft.com/office/drawing/2014/main" id="{B7676595-52ED-4022-ACA7-E2131DFFC9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168" t="68586" r="29923" b="3219"/>
          <a:stretch/>
        </p:blipFill>
        <p:spPr>
          <a:xfrm>
            <a:off x="6138511" y="3135489"/>
            <a:ext cx="2370275" cy="1687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1558D49-5700-4771-9CC5-57D467C754CF}"/>
              </a:ext>
            </a:extLst>
          </p:cNvPr>
          <p:cNvSpPr txBox="1"/>
          <p:nvPr/>
        </p:nvSpPr>
        <p:spPr>
          <a:xfrm>
            <a:off x="373015" y="1235995"/>
            <a:ext cx="4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06F60B-36BD-4DE2-898F-9971D0B8EC53}"/>
              </a:ext>
            </a:extLst>
          </p:cNvPr>
          <p:cNvSpPr txBox="1"/>
          <p:nvPr/>
        </p:nvSpPr>
        <p:spPr>
          <a:xfrm>
            <a:off x="3080733" y="1525375"/>
            <a:ext cx="49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FCCF787-1E2B-4508-B0F4-FAD7D407E525}"/>
              </a:ext>
            </a:extLst>
          </p:cNvPr>
          <p:cNvSpPr txBox="1"/>
          <p:nvPr/>
        </p:nvSpPr>
        <p:spPr>
          <a:xfrm>
            <a:off x="1057999" y="3152365"/>
            <a:ext cx="54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AA68C76-7EA1-4435-903F-7DA3E3DF3512}"/>
              </a:ext>
            </a:extLst>
          </p:cNvPr>
          <p:cNvSpPr txBox="1"/>
          <p:nvPr/>
        </p:nvSpPr>
        <p:spPr>
          <a:xfrm>
            <a:off x="5707579" y="3545723"/>
            <a:ext cx="43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3" name="Imagen 2" descr="Imagen que contiene sobres, estacionaria, tabla&#10;&#10;Descripción generada automáticamente">
            <a:extLst>
              <a:ext uri="{FF2B5EF4-FFF2-40B4-BE49-F238E27FC236}">
                <a16:creationId xmlns:a16="http://schemas.microsoft.com/office/drawing/2014/main" id="{DD53B600-369F-41CD-8505-03CC4E8D6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13065">
            <a:off x="6375186" y="761589"/>
            <a:ext cx="2133600" cy="21431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84721E-3FE1-4618-A81C-C5A783B0268A}"/>
              </a:ext>
            </a:extLst>
          </p:cNvPr>
          <p:cNvSpPr txBox="1"/>
          <p:nvPr/>
        </p:nvSpPr>
        <p:spPr>
          <a:xfrm rot="1360768">
            <a:off x="6584726" y="1171431"/>
            <a:ext cx="1562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600"/>
            </a:pPr>
            <a:r>
              <a:rPr lang="es-MX" sz="2000" dirty="0">
                <a:latin typeface="Trebuchet MS"/>
                <a:ea typeface="Trebuchet MS"/>
                <a:cs typeface="Trebuchet MS"/>
                <a:sym typeface="Trebuchet MS"/>
              </a:rPr>
              <a:t>Recibimos el </a:t>
            </a:r>
            <a:r>
              <a:rPr lang="es-MX" sz="2000" b="1" dirty="0">
                <a:latin typeface="Trebuchet MS"/>
                <a:ea typeface="Trebuchet MS"/>
                <a:cs typeface="Trebuchet MS"/>
                <a:sym typeface="Trebuchet MS"/>
              </a:rPr>
              <a:t>Cuerpo y la Sangre de Cristo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712" y="0"/>
            <a:ext cx="8569841" cy="8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 txBox="1"/>
          <p:nvPr/>
        </p:nvSpPr>
        <p:spPr>
          <a:xfrm>
            <a:off x="2156224" y="959275"/>
            <a:ext cx="42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Oración </a:t>
            </a:r>
            <a:r>
              <a:rPr lang="es-CL" sz="2400" b="1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s-CL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omuni</a:t>
            </a:r>
            <a:r>
              <a:rPr lang="es-CL" sz="2400" b="1">
                <a:latin typeface="Trebuchet MS"/>
                <a:ea typeface="Trebuchet MS"/>
                <a:cs typeface="Trebuchet MS"/>
                <a:sym typeface="Trebuchet MS"/>
              </a:rPr>
              <a:t>ón Espiritual </a:t>
            </a: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297700" y="2510425"/>
            <a:ext cx="8160600" cy="25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1900" b="1">
                <a:solidFill>
                  <a:srgbClr val="548135"/>
                </a:solidFill>
                <a:latin typeface="Trebuchet MS"/>
                <a:ea typeface="Trebuchet MS"/>
                <a:cs typeface="Trebuchet MS"/>
                <a:sym typeface="Trebuchet MS"/>
              </a:rPr>
              <a:t>Jesús mío, creo que estás presente en el Santísimo Sacramento</a:t>
            </a:r>
            <a:r>
              <a:rPr lang="es-CL" sz="1900" b="1" i="0" u="none" strike="noStrike" cap="none">
                <a:solidFill>
                  <a:srgbClr val="548135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9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1900" b="1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rPr>
              <a:t>Te amo por encima de todas las cosas y quiero recibirte en mi alma</a:t>
            </a:r>
            <a:r>
              <a:rPr lang="es-CL" sz="1900" b="1" i="0" u="none" strike="noStrike" cap="none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9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1900" b="1">
                <a:solidFill>
                  <a:srgbClr val="0432FF"/>
                </a:solidFill>
                <a:latin typeface="Trebuchet MS"/>
                <a:ea typeface="Trebuchet MS"/>
                <a:cs typeface="Trebuchet MS"/>
                <a:sym typeface="Trebuchet MS"/>
              </a:rPr>
              <a:t>Como no puedo hacerlo sacramentalmente ahora, ven al menos espiritualmente a mi corazón</a:t>
            </a:r>
            <a:r>
              <a:rPr lang="es-CL" sz="1900" b="1" i="0" u="none" strike="noStrike" cap="none">
                <a:solidFill>
                  <a:srgbClr val="0432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9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1900" b="1">
                <a:solidFill>
                  <a:srgbClr val="945200"/>
                </a:solidFill>
                <a:latin typeface="Trebuchet MS"/>
                <a:ea typeface="Trebuchet MS"/>
                <a:cs typeface="Trebuchet MS"/>
                <a:sym typeface="Trebuchet MS"/>
              </a:rPr>
              <a:t>Te abrazo y me uno a ti por completo.</a:t>
            </a:r>
            <a:r>
              <a:rPr lang="es-CL" sz="1900" b="1" i="0" u="none" strike="noStrike" cap="none">
                <a:solidFill>
                  <a:srgbClr val="9452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9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1900" b="1">
                <a:solidFill>
                  <a:srgbClr val="FF40FF"/>
                </a:solidFill>
                <a:latin typeface="Trebuchet MS"/>
                <a:ea typeface="Trebuchet MS"/>
                <a:cs typeface="Trebuchet MS"/>
                <a:sym typeface="Trebuchet MS"/>
              </a:rPr>
              <a:t>No permitas que me separe de ti</a:t>
            </a:r>
            <a:r>
              <a:rPr lang="es-CL" sz="1900" b="1" i="0" u="none" strike="noStrike" cap="none">
                <a:solidFill>
                  <a:srgbClr val="FF40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9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900" b="1" i="0" u="none" strike="noStrike" cap="none">
              <a:solidFill>
                <a:srgbClr val="A64D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CL" sz="19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Amén</a:t>
            </a:r>
            <a:endParaRPr sz="9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9" name="Google Shape;22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9125" y="944082"/>
            <a:ext cx="1262350" cy="156634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1319950" y="1486125"/>
            <a:ext cx="5712900" cy="894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>
                <a:latin typeface="Calibri"/>
                <a:ea typeface="Calibri"/>
                <a:cs typeface="Calibri"/>
                <a:sym typeface="Calibri"/>
              </a:rPr>
              <a:t>Hay una hermosa oración que nos acerca a recibir a Jesús cuando no podemos comulgar físicamente… como ahora, que estamos en pandemia. Los invito a rezar juntos para invitar a Jesús a nuestro corazón.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00" y="3211525"/>
            <a:ext cx="14287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title"/>
          </p:nvPr>
        </p:nvSpPr>
        <p:spPr>
          <a:xfrm rot="1015162">
            <a:off x="5717373" y="1269885"/>
            <a:ext cx="3156425" cy="9398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b="1" dirty="0">
                <a:latin typeface="Trebuchet MS"/>
                <a:ea typeface="Trebuchet MS"/>
                <a:cs typeface="Trebuchet MS"/>
                <a:sym typeface="Trebuchet MS"/>
              </a:rPr>
              <a:t> ¡Nos vemos el lunes 30 de agosto!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549250" y="1520624"/>
            <a:ext cx="5056200" cy="2425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layfair Display"/>
              <a:buNone/>
            </a:pPr>
            <a:r>
              <a:rPr lang="es-C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 invitamos junto a tu familia, a participar </a:t>
            </a:r>
            <a:r>
              <a:rPr lang="es-CL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la mesa de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Jesús en la </a:t>
            </a:r>
            <a:r>
              <a:rPr lang="es-CL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Eucaristía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 nuestra Comunidad Georgiana, cada </a:t>
            </a:r>
            <a:r>
              <a:rPr lang="es-CL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domingo a las 12:00 hrs </a:t>
            </a:r>
            <a:r>
              <a:rPr lang="es-CL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través de la cuenta de Instagram: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layfair Display"/>
              <a:buNone/>
            </a:pPr>
            <a:r>
              <a:rPr lang="es-CL" sz="2800" b="0" i="0" u="none" strike="noStrike" cap="none" dirty="0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2173258" y="4275955"/>
            <a:ext cx="19088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layfair Display"/>
              <a:buNone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gosaintgeorge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079" y="0"/>
            <a:ext cx="8569841" cy="89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926" y="4212510"/>
            <a:ext cx="699587" cy="69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4525" y="2297383"/>
            <a:ext cx="3099075" cy="25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317</Words>
  <Application>Microsoft Office PowerPoint</Application>
  <PresentationFormat>Presentación en pantalla (16:9)</PresentationFormat>
  <Paragraphs>51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Calibri</vt:lpstr>
      <vt:lpstr>Playfair Display</vt:lpstr>
      <vt:lpstr>Caveat</vt:lpstr>
      <vt:lpstr>Cambria</vt:lpstr>
      <vt:lpstr>Roboto</vt:lpstr>
      <vt:lpstr>Arial Black</vt:lpstr>
      <vt:lpstr>Trebuchet MS</vt:lpstr>
      <vt:lpstr>Garamond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¡Nos vemos el lunes 30 de agosto!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</dc:creator>
  <cp:lastModifiedBy>loren</cp:lastModifiedBy>
  <cp:revision>51</cp:revision>
  <dcterms:created xsi:type="dcterms:W3CDTF">2020-08-21T02:36:29Z</dcterms:created>
  <dcterms:modified xsi:type="dcterms:W3CDTF">2020-08-24T00:46:54Z</dcterms:modified>
</cp:coreProperties>
</file>