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gpLoawFPMRPM+z2wAXyrjDkp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9BD3FA-46E7-438F-9CD9-40A518695CBB}">
  <a:tblStyle styleId="{B69BD3FA-46E7-438F-9CD9-40A518695CBB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9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9E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Euphemia"/>
          <a:ea typeface="Euphemia"/>
          <a:cs typeface="Euphemia"/>
        </a:font>
        <a:schemeClr val="dk1"/>
      </a:tcTxStyle>
      <a:tcStyle>
        <a:tcBdr/>
      </a:tcStyle>
    </a:seCell>
    <a:swCell>
      <a:tcTxStyle b="on" i="off">
        <a:font>
          <a:latin typeface="Euphemia"/>
          <a:ea typeface="Euphemia"/>
          <a:cs typeface="Euphemia"/>
        </a:font>
        <a:schemeClr val="dk1"/>
      </a:tcTxStyle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4837113" y="-1028700"/>
            <a:ext cx="4114800" cy="9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8017814" y="2152001"/>
            <a:ext cx="5410200" cy="1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3256107" y="-741506"/>
            <a:ext cx="5410200" cy="750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20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440"/>
              <a:buNone/>
              <a:defRPr sz="18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70088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22082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70088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70088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1293813" y="533400"/>
            <a:ext cx="6858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Char char="▪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 sz="16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 descr="Marcador de posición vacío para agregar una imagen. Haga clic en el marcador de posición y seleccione la imagen que desee agregar."/>
          <p:cNvSpPr>
            <a:spLocks noGrp="1"/>
          </p:cNvSpPr>
          <p:nvPr>
            <p:ph type="pic" idx="2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  <p:txBody>
          <a:bodyPr spcFirstLastPara="1" wrap="square" lIns="91425" tIns="9144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J0KOGR7cpxs9S1lvxnsDIku0iSsfdO6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rc8DMi6jSz30KQHMOZxo49WVvAqU0oL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989013" y="13335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s-ES"/>
              <a:t>Juguemos con los números conectados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0" y="165644"/>
            <a:ext cx="1876425" cy="1272540"/>
            <a:chOff x="0" y="0"/>
            <a:chExt cx="1876425" cy="1272540"/>
          </a:xfrm>
        </p:grpSpPr>
        <p:pic>
          <p:nvPicPr>
            <p:cNvPr id="92" name="Google Shape;9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550" y="0"/>
              <a:ext cx="1605915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 txBox="1"/>
            <p:nvPr/>
          </p:nvSpPr>
          <p:spPr>
            <a:xfrm>
              <a:off x="0" y="266700"/>
              <a:ext cx="1876425" cy="1005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b="0" i="0" u="none" strike="noStrike" cap="none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b="0" i="0" u="none" strike="noStrike" cap="none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Coordinación 1º y 2º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b="0" i="0" u="none" strike="noStrike" cap="none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Matemáticas 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b="0" i="0" u="none" strike="noStrike" cap="none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1º básico, 2020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172987" y="385963"/>
            <a:ext cx="68453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resultado, deberías tener 10 cuadrados de diferente color por cada lado. </a:t>
            </a:r>
            <a:endParaRPr dirty="0"/>
          </a:p>
        </p:txBody>
      </p:sp>
      <p:sp>
        <p:nvSpPr>
          <p:cNvPr id="196" name="Google Shape;196;p10"/>
          <p:cNvSpPr/>
          <p:nvPr/>
        </p:nvSpPr>
        <p:spPr>
          <a:xfrm>
            <a:off x="172987" y="5087043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Si lo deseas, puedes decorar tu vaso plástico o frasco con papeles de colores, pintura o diseñando una hoja para forrarlo.  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7404100" y="379249"/>
            <a:ext cx="1092200" cy="1003300"/>
          </a:xfrm>
          <a:prstGeom prst="rect">
            <a:avLst/>
          </a:prstGeom>
          <a:solidFill>
            <a:srgbClr val="35EB7A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8755113" y="379249"/>
            <a:ext cx="1092200" cy="1003300"/>
          </a:xfrm>
          <a:prstGeom prst="rect">
            <a:avLst/>
          </a:prstGeom>
          <a:solidFill>
            <a:srgbClr val="F9DCD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3757" y="1760922"/>
            <a:ext cx="2772162" cy="2610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/>
          <p:nvPr/>
        </p:nvSpPr>
        <p:spPr>
          <a:xfrm>
            <a:off x="4862563" y="2495187"/>
            <a:ext cx="68453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Estos cuadrados serán tus fichas bicolor.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1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22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/>
        </p:nvSpPr>
        <p:spPr>
          <a:xfrm>
            <a:off x="-200439" y="564884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que tenemos nuestro material…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-22639" y="4492493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…¡vamos a jugar!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/>
        </p:nvSpPr>
        <p:spPr>
          <a:xfrm>
            <a:off x="0" y="1574800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Toma una cantidad de fichas, en este caso 5.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0" y="374384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0" y="2448619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Ponlas dentro de tu recipiente (vaso, taza o frasco).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0" y="3322438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Toma con una mano el recipiente y con la otra mano tápalo.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0" y="4196257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Agita el recipiente y deja caer sobre la mesa las fichas bicolor.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-251239" y="220396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 el siguiente </a:t>
            </a:r>
            <a:r>
              <a:rPr lang="es-ES" sz="6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-22639" y="4492493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-149639" y="5464175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obtuvo 2 rosadas y 3 fichas verdes 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Entonces: 2 y 3 hacen 5.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6311900" y="414020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0750" y="1563202"/>
            <a:ext cx="6027999" cy="33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0" y="-6"/>
            <a:ext cx="12192000" cy="2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Vuelve a intentarlo</a:t>
            </a:r>
            <a:r>
              <a:rPr lang="es-ES" sz="6000">
                <a:solidFill>
                  <a:schemeClr val="dk1"/>
                </a:solidFill>
              </a:rPr>
              <a:t>…</a:t>
            </a:r>
            <a:endParaRPr sz="60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000">
                <a:solidFill>
                  <a:schemeClr val="dk1"/>
                </a:solidFill>
              </a:rPr>
              <a:t>m</a:t>
            </a:r>
            <a:r>
              <a:rPr lang="es-E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irando ahora este </a:t>
            </a:r>
            <a:r>
              <a:rPr lang="es-ES" sz="6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</a:t>
            </a:r>
            <a:r>
              <a:rPr lang="es-ES" sz="6000" u="sng">
                <a:solidFill>
                  <a:schemeClr val="hlink"/>
                </a:solidFill>
                <a:hlinkClick r:id="rId3"/>
              </a:rPr>
              <a:t>ideo</a:t>
            </a:r>
            <a:r>
              <a:rPr lang="es-ES" sz="6000">
                <a:solidFill>
                  <a:schemeClr val="dk1"/>
                </a:solidFill>
              </a:rPr>
              <a:t>.</a:t>
            </a:r>
            <a:endParaRPr sz="6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0" y="5527808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vez se obtuvo 1 ficha rosada y 4 verdes.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Entonces: 1 y 4 hacen 5.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350" y="2082300"/>
            <a:ext cx="5065346" cy="2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/>
        </p:nvSpPr>
        <p:spPr>
          <a:xfrm>
            <a:off x="-365539" y="1390384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te toca a ti. 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0" y="3222493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…¡vamos a jugar!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/>
        </p:nvSpPr>
        <p:spPr>
          <a:xfrm>
            <a:off x="0" y="520700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El </a:t>
            </a:r>
            <a:r>
              <a:rPr lang="es-E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será 8, descubre las partes.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Pon 8 fichas en el recipiente y completa la tabla.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Google Shape;249;p16"/>
          <p:cNvGraphicFramePr/>
          <p:nvPr>
            <p:extLst>
              <p:ext uri="{D42A27DB-BD31-4B8C-83A1-F6EECF244321}">
                <p14:modId xmlns:p14="http://schemas.microsoft.com/office/powerpoint/2010/main" val="1121969628"/>
              </p:ext>
            </p:extLst>
          </p:nvPr>
        </p:nvGraphicFramePr>
        <p:xfrm>
          <a:off x="114300" y="1812803"/>
          <a:ext cx="8555975" cy="4524520"/>
        </p:xfrm>
        <a:graphic>
          <a:graphicData uri="http://schemas.openxmlformats.org/drawingml/2006/table">
            <a:tbl>
              <a:tblPr firstRow="1" bandRow="1">
                <a:noFill/>
                <a:tableStyleId>{B69BD3FA-46E7-438F-9CD9-40A518695CBB}</a:tableStyleId>
              </a:tblPr>
              <a:tblGrid>
                <a:gridCol w="14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0" name="Google Shape;250;p16"/>
          <p:cNvSpPr/>
          <p:nvPr/>
        </p:nvSpPr>
        <p:spPr>
          <a:xfrm>
            <a:off x="321307" y="1977227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3299457" y="1965325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8280400" y="1369153"/>
            <a:ext cx="3911600" cy="2705898"/>
          </a:xfrm>
          <a:prstGeom prst="cloud">
            <a:avLst/>
          </a:prstGeom>
          <a:solidFill>
            <a:srgbClr val="D6E7F0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 los círculos de los colores de tus fichas.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/>
        </p:nvSpPr>
        <p:spPr>
          <a:xfrm>
            <a:off x="0" y="520700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El </a:t>
            </a:r>
            <a:r>
              <a:rPr lang="es-E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será 4, descubre las partes.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Pon 4 fichas en el recipiente y completa la tabla.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9" name="Google Shape;259;p17"/>
          <p:cNvGraphicFramePr/>
          <p:nvPr>
            <p:extLst>
              <p:ext uri="{D42A27DB-BD31-4B8C-83A1-F6EECF244321}">
                <p14:modId xmlns:p14="http://schemas.microsoft.com/office/powerpoint/2010/main" val="2539500866"/>
              </p:ext>
            </p:extLst>
          </p:nvPr>
        </p:nvGraphicFramePr>
        <p:xfrm>
          <a:off x="114300" y="1812803"/>
          <a:ext cx="8555975" cy="4524520"/>
        </p:xfrm>
        <a:graphic>
          <a:graphicData uri="http://schemas.openxmlformats.org/drawingml/2006/table">
            <a:tbl>
              <a:tblPr firstRow="1" bandRow="1">
                <a:noFill/>
                <a:tableStyleId>{B69BD3FA-46E7-438F-9CD9-40A518695CBB}</a:tableStyleId>
              </a:tblPr>
              <a:tblGrid>
                <a:gridCol w="14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0" name="Google Shape;260;p17"/>
          <p:cNvSpPr/>
          <p:nvPr/>
        </p:nvSpPr>
        <p:spPr>
          <a:xfrm>
            <a:off x="321307" y="1977227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3299457" y="1965325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8280400" y="1369153"/>
            <a:ext cx="3911600" cy="2705898"/>
          </a:xfrm>
          <a:prstGeom prst="cloud">
            <a:avLst/>
          </a:prstGeom>
          <a:solidFill>
            <a:srgbClr val="D6E7F0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 los círculos de los colores de tus fichas.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/>
        </p:nvSpPr>
        <p:spPr>
          <a:xfrm>
            <a:off x="0" y="520700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El </a:t>
            </a:r>
            <a:r>
              <a:rPr lang="es-E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será 10, descubre las partes.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Pon 10 fichas en el recipiente y completa la tabla.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9" name="Google Shape;269;p18"/>
          <p:cNvGraphicFramePr/>
          <p:nvPr>
            <p:extLst>
              <p:ext uri="{D42A27DB-BD31-4B8C-83A1-F6EECF244321}">
                <p14:modId xmlns:p14="http://schemas.microsoft.com/office/powerpoint/2010/main" val="4032976087"/>
              </p:ext>
            </p:extLst>
          </p:nvPr>
        </p:nvGraphicFramePr>
        <p:xfrm>
          <a:off x="114300" y="1812803"/>
          <a:ext cx="8555975" cy="4524520"/>
        </p:xfrm>
        <a:graphic>
          <a:graphicData uri="http://schemas.openxmlformats.org/drawingml/2006/table">
            <a:tbl>
              <a:tblPr firstRow="1" bandRow="1">
                <a:noFill/>
                <a:tableStyleId>{B69BD3FA-46E7-438F-9CD9-40A518695CBB}</a:tableStyleId>
              </a:tblPr>
              <a:tblGrid>
                <a:gridCol w="14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106400" marR="106400" marT="53200" marB="53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106400" marR="106400" marT="53200" marB="53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/>
                        <a:t>y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7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hacen</a:t>
                      </a:r>
                      <a:endParaRPr/>
                    </a:p>
                  </a:txBody>
                  <a:tcPr marL="106400" marR="106400" marT="53200" marB="5320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47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106400" marR="106400" marT="53200" marB="532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0" name="Google Shape;270;p18"/>
          <p:cNvSpPr/>
          <p:nvPr/>
        </p:nvSpPr>
        <p:spPr>
          <a:xfrm>
            <a:off x="321307" y="1977227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3299457" y="1965325"/>
            <a:ext cx="939800" cy="8641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8280400" y="1369153"/>
            <a:ext cx="3911600" cy="2705898"/>
          </a:xfrm>
          <a:prstGeom prst="cloud">
            <a:avLst/>
          </a:prstGeom>
          <a:solidFill>
            <a:srgbClr val="D6E7F0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 los círculos de los colores de tus fichas.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1714500" y="1816100"/>
            <a:ext cx="103759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s-ES" sz="5400"/>
              <a:t>¡Lo hiciste muy bien!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3058098" y="4203700"/>
            <a:ext cx="10096921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puedes jugar con otras cantidades.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0" y="611819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¡Vamos a crear nuestro propio material!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140" y="2276943"/>
            <a:ext cx="5055711" cy="429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-238539" y="2228584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s-E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vas a necesitar?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306456" y="1353388"/>
            <a:ext cx="6843644" cy="140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hoja blanca. 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0">
            <a:off x="6498581" y="6604"/>
            <a:ext cx="4452317" cy="638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306455" y="1023738"/>
            <a:ext cx="5332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Lápiz grafito y lápices de colores. </a:t>
            </a:r>
            <a:endParaRPr/>
          </a:p>
        </p:txBody>
      </p:sp>
      <p:pic>
        <p:nvPicPr>
          <p:cNvPr id="120" name="Google Shape;120;p5" descr="Imagen que contiene negro, oscuro, pues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700" y="3490764"/>
            <a:ext cx="6716433" cy="36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8322" y="583809"/>
            <a:ext cx="1132285" cy="56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Imagen que contiene cuarto, luz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0314" y="583809"/>
            <a:ext cx="1132285" cy="56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Imagen que contiene reloj, dibujo, tabl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5717" y="651678"/>
            <a:ext cx="1132285" cy="56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 descr="Imagen que contiene refrigerador, reloj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2680" y="626278"/>
            <a:ext cx="1132285" cy="56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descr="Imagen que contiene reloj, dibuj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69483" y="613578"/>
            <a:ext cx="1132285" cy="56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Imagen que contiene reloj, dibuj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53260" y="638978"/>
            <a:ext cx="1132285" cy="567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81055" y="1078949"/>
            <a:ext cx="4078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E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Tijeras</a:t>
            </a: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969" y="306970"/>
            <a:ext cx="4044359" cy="32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0" y="3897244"/>
            <a:ext cx="582764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vaso plástico, o una taza,  o un frasco. </a:t>
            </a:r>
            <a:endParaRPr/>
          </a:p>
        </p:txBody>
      </p:sp>
      <p:pic>
        <p:nvPicPr>
          <p:cNvPr id="135" name="Google Shape;135;p6" descr="Imagen que contiene taza, café, tabla, taza de café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3696" y="4851351"/>
            <a:ext cx="2618551" cy="20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Imagen que contiene alimentos, tabl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2247" y="4094921"/>
            <a:ext cx="2169324" cy="266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-238539" y="2228584"/>
            <a:ext cx="121920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36845" y="620149"/>
            <a:ext cx="61369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E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Pegamento (solo si es necesario para decorar)</a:t>
            </a:r>
            <a:endParaRPr/>
          </a:p>
        </p:txBody>
      </p:sp>
      <p:pic>
        <p:nvPicPr>
          <p:cNvPr id="144" name="Google Shape;144;p7" descr="Imagen que contiene dibujo, reloj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709" y="661130"/>
            <a:ext cx="3301587" cy="58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802352" y="3073828"/>
            <a:ext cx="5206349" cy="165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Imagen que contiene competencia de atletismo, baloncesto, tabl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2723" y="3581765"/>
            <a:ext cx="4638190" cy="323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-33717" y="26000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que tienes los materiales, vamos a comenzar. 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0" y="15035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Elige un color y pinta la hoja por un lado.  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0" y="39927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Elige un color diferente  y pinta la hoja por el otro lado.  </a:t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0">
            <a:off x="7397925" y="787675"/>
            <a:ext cx="2252802" cy="323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 descr="Imagen que contiene refrigerador, reloj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00000">
            <a:off x="9179720" y="982224"/>
            <a:ext cx="503359" cy="252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1620" flipH="1">
            <a:off x="9506966" y="3457713"/>
            <a:ext cx="2252802" cy="323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 descr="Imagen que contiene reloj, dibujo, tabl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00000">
            <a:off x="10688355" y="3327481"/>
            <a:ext cx="499951" cy="250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172987" y="385963"/>
            <a:ext cx="68453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Dibuja 10 cuadrados, de 3 cm aproximadamente, por un lado de la hoja. (puedes ayudarte con una regla).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0" y="3992763"/>
            <a:ext cx="45186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Recorta los cuadrados. </a:t>
            </a: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7154213" y="220956"/>
            <a:ext cx="5037787" cy="3599073"/>
            <a:chOff x="7154213" y="220956"/>
            <a:chExt cx="5037787" cy="3599073"/>
          </a:xfrm>
        </p:grpSpPr>
        <p:pic>
          <p:nvPicPr>
            <p:cNvPr id="167" name="Google Shape;167;p9" descr="Imagen que contiene computador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4213" y="220956"/>
              <a:ext cx="2510063" cy="35990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" name="Google Shape;168;p9"/>
            <p:cNvGrpSpPr/>
            <p:nvPr/>
          </p:nvGrpSpPr>
          <p:grpSpPr>
            <a:xfrm>
              <a:off x="8245602" y="458531"/>
              <a:ext cx="3946398" cy="3361498"/>
              <a:chOff x="8245602" y="458531"/>
              <a:chExt cx="3946398" cy="3361498"/>
            </a:xfrm>
          </p:grpSpPr>
          <p:grpSp>
            <p:nvGrpSpPr>
              <p:cNvPr id="169" name="Google Shape;169;p9"/>
              <p:cNvGrpSpPr/>
              <p:nvPr/>
            </p:nvGrpSpPr>
            <p:grpSpPr>
              <a:xfrm>
                <a:off x="8317023" y="2420732"/>
                <a:ext cx="1130300" cy="1135263"/>
                <a:chOff x="8317023" y="2420732"/>
                <a:chExt cx="1130300" cy="1135263"/>
              </a:xfrm>
            </p:grpSpPr>
            <p:sp>
              <p:nvSpPr>
                <p:cNvPr id="170" name="Google Shape;170;p9"/>
                <p:cNvSpPr/>
                <p:nvPr/>
              </p:nvSpPr>
              <p:spPr>
                <a:xfrm>
                  <a:off x="8875823" y="2979532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9"/>
                <p:cNvSpPr/>
                <p:nvPr/>
              </p:nvSpPr>
              <p:spPr>
                <a:xfrm>
                  <a:off x="8875823" y="2420732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9"/>
                <p:cNvSpPr/>
                <p:nvPr/>
              </p:nvSpPr>
              <p:spPr>
                <a:xfrm>
                  <a:off x="8317023" y="2992232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73" name="Google Shape;173;p9" descr="Imagen que contiene negro, oscuro, puesto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1800000">
                <a:off x="8481869" y="1201336"/>
                <a:ext cx="3473864" cy="18758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4" name="Google Shape;174;p9" descr="Imagen que contiene cuarto, dibuj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278362" y="947987"/>
            <a:ext cx="1008890" cy="2418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>
            <a:off x="4530307" y="3405625"/>
            <a:ext cx="3901020" cy="3643702"/>
            <a:chOff x="4530307" y="3405625"/>
            <a:chExt cx="3901020" cy="3643702"/>
          </a:xfrm>
        </p:grpSpPr>
        <p:grpSp>
          <p:nvGrpSpPr>
            <p:cNvPr id="176" name="Google Shape;176;p9"/>
            <p:cNvGrpSpPr/>
            <p:nvPr/>
          </p:nvGrpSpPr>
          <p:grpSpPr>
            <a:xfrm>
              <a:off x="4530307" y="3405625"/>
              <a:ext cx="2510063" cy="3599073"/>
              <a:chOff x="4530307" y="3405625"/>
              <a:chExt cx="2510063" cy="3599073"/>
            </a:xfrm>
          </p:grpSpPr>
          <p:pic>
            <p:nvPicPr>
              <p:cNvPr id="177" name="Google Shape;177;p9" descr="Imagen que contiene computador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30307" y="3405625"/>
                <a:ext cx="2510063" cy="359907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8" name="Google Shape;178;p9"/>
              <p:cNvGrpSpPr/>
              <p:nvPr/>
            </p:nvGrpSpPr>
            <p:grpSpPr>
              <a:xfrm>
                <a:off x="5659625" y="3959791"/>
                <a:ext cx="1160275" cy="2821278"/>
                <a:chOff x="5659625" y="3959791"/>
                <a:chExt cx="1160275" cy="2821278"/>
              </a:xfrm>
            </p:grpSpPr>
            <p:sp>
              <p:nvSpPr>
                <p:cNvPr id="179" name="Google Shape;179;p9"/>
                <p:cNvSpPr/>
                <p:nvPr/>
              </p:nvSpPr>
              <p:spPr>
                <a:xfrm>
                  <a:off x="5665748" y="6204606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9"/>
                <p:cNvSpPr/>
                <p:nvPr/>
              </p:nvSpPr>
              <p:spPr>
                <a:xfrm>
                  <a:off x="5665748" y="5640843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9"/>
                <p:cNvSpPr/>
                <p:nvPr/>
              </p:nvSpPr>
              <p:spPr>
                <a:xfrm>
                  <a:off x="5663707" y="5077080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9"/>
                <p:cNvSpPr/>
                <p:nvPr/>
              </p:nvSpPr>
              <p:spPr>
                <a:xfrm>
                  <a:off x="5659625" y="4515983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9"/>
                <p:cNvSpPr/>
                <p:nvPr/>
              </p:nvSpPr>
              <p:spPr>
                <a:xfrm>
                  <a:off x="5665748" y="3959791"/>
                  <a:ext cx="582652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9"/>
                <p:cNvSpPr/>
                <p:nvPr/>
              </p:nvSpPr>
              <p:spPr>
                <a:xfrm>
                  <a:off x="6237248" y="6217306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9"/>
                <p:cNvSpPr/>
                <p:nvPr/>
              </p:nvSpPr>
              <p:spPr>
                <a:xfrm>
                  <a:off x="6237248" y="5653543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9"/>
                <p:cNvSpPr/>
                <p:nvPr/>
              </p:nvSpPr>
              <p:spPr>
                <a:xfrm>
                  <a:off x="6235207" y="5089780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9"/>
                <p:cNvSpPr/>
                <p:nvPr/>
              </p:nvSpPr>
              <p:spPr>
                <a:xfrm>
                  <a:off x="6231125" y="4528683"/>
                  <a:ext cx="571500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9"/>
                <p:cNvSpPr/>
                <p:nvPr/>
              </p:nvSpPr>
              <p:spPr>
                <a:xfrm>
                  <a:off x="6237248" y="3972491"/>
                  <a:ext cx="582652" cy="56376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189" name="Google Shape;18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8100000">
              <a:off x="5946313" y="4785312"/>
              <a:ext cx="2188111" cy="17461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2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23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Panorámica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Niños jugando 16x9</vt:lpstr>
      <vt:lpstr>Juguemos con los números conectados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¡Lo hiciste muy bien!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Juguemos con los números conectados</dc:title>
  <dc:creator>Francisca Alfonso Ortega</dc:creator>
  <cp:lastModifiedBy>Francisca Alfonso Ortega</cp:lastModifiedBy>
  <cp:revision>1</cp:revision>
  <dcterms:created xsi:type="dcterms:W3CDTF">2020-03-26T14:02:18Z</dcterms:created>
  <dcterms:modified xsi:type="dcterms:W3CDTF">2020-03-29T20:12:36Z</dcterms:modified>
</cp:coreProperties>
</file>