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81" r:id="rId10"/>
    <p:sldId id="266" r:id="rId11"/>
    <p:sldId id="267" r:id="rId12"/>
    <p:sldId id="268" r:id="rId13"/>
    <p:sldId id="269" r:id="rId14"/>
    <p:sldId id="271" r:id="rId15"/>
    <p:sldId id="279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DB357-4731-48DA-BB14-CC5D309DD56A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9E7D812-8687-4CF0-BB50-41CDB53FFCBD}">
      <dgm:prSet phldrT="[Texto]" custT="1"/>
      <dgm:spPr/>
      <dgm:t>
        <a:bodyPr/>
        <a:lstStyle/>
        <a:p>
          <a:endParaRPr lang="es-ES_tradnl" sz="2400" dirty="0">
            <a:solidFill>
              <a:schemeClr val="bg1"/>
            </a:solidFill>
          </a:endParaRPr>
        </a:p>
        <a:p>
          <a:r>
            <a:rPr lang="es-ES_tradnl" sz="2400" dirty="0">
              <a:solidFill>
                <a:schemeClr val="bg1"/>
              </a:solidFill>
            </a:rPr>
            <a:t>Identidad</a:t>
          </a:r>
        </a:p>
      </dgm:t>
    </dgm:pt>
    <dgm:pt modelId="{76A27713-DA79-4062-B016-3C59232FCE70}" type="parTrans" cxnId="{A3A64F60-4488-41C7-80AE-882436087910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C6982C58-B6D8-4B40-96F7-A8067D8187DB}" type="sibTrans" cxnId="{A3A64F60-4488-41C7-80AE-882436087910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C8B3B5EE-F07B-4159-A3C0-B3CCFBB0EEF8}">
      <dgm:prSet phldrT="[Texto]" custT="1"/>
      <dgm:spPr/>
      <dgm:t>
        <a:bodyPr/>
        <a:lstStyle/>
        <a:p>
          <a:r>
            <a:rPr lang="es-ES_tradnl" sz="2400" dirty="0">
              <a:solidFill>
                <a:schemeClr val="bg1"/>
              </a:solidFill>
            </a:rPr>
            <a:t>Conductas: comportamientos, acciones</a:t>
          </a:r>
        </a:p>
      </dgm:t>
    </dgm:pt>
    <dgm:pt modelId="{78571AAA-F501-4B80-9A30-2369DD5A1D71}" type="parTrans" cxnId="{E352CB24-BEC4-4764-A8EA-60A582CB0235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B2EEAAA6-0F3B-4C68-AB45-1CC801113DC7}" type="sibTrans" cxnId="{E352CB24-BEC4-4764-A8EA-60A582CB0235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2A6F0951-74EA-42F6-9E6D-9F2BCAFED1A2}">
      <dgm:prSet phldrT="[Texto]" custT="1"/>
      <dgm:spPr/>
      <dgm:t>
        <a:bodyPr/>
        <a:lstStyle/>
        <a:p>
          <a:r>
            <a:rPr lang="es-ES_tradnl" sz="2400" dirty="0">
              <a:solidFill>
                <a:schemeClr val="bg1"/>
              </a:solidFill>
            </a:rPr>
            <a:t>Entorno: oportunidades y amenazas</a:t>
          </a:r>
        </a:p>
      </dgm:t>
    </dgm:pt>
    <dgm:pt modelId="{997CD917-912D-40FA-AD91-81F5B99F27E9}" type="parTrans" cxnId="{561E3554-1CDC-4537-A517-A1D0E2311F21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D409641A-3C72-4CAB-B509-A73393912B25}" type="sibTrans" cxnId="{561E3554-1CDC-4537-A517-A1D0E2311F21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F169CCEC-A138-4F8F-B216-7642A2A32651}">
      <dgm:prSet phldrT="[Texto]" custT="1"/>
      <dgm:spPr/>
      <dgm:t>
        <a:bodyPr/>
        <a:lstStyle/>
        <a:p>
          <a:r>
            <a:rPr lang="es-ES_tradnl" sz="2400" dirty="0">
              <a:solidFill>
                <a:schemeClr val="bg1"/>
              </a:solidFill>
            </a:rPr>
            <a:t>Creencias y Valores</a:t>
          </a:r>
        </a:p>
      </dgm:t>
    </dgm:pt>
    <dgm:pt modelId="{194639BE-7757-46D0-B454-359E933294BD}" type="parTrans" cxnId="{9D7D39B4-083F-47F0-8701-EA651CE5CBE9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CAB68D3C-4F61-4568-AF1A-5B1244421843}" type="sibTrans" cxnId="{9D7D39B4-083F-47F0-8701-EA651CE5CBE9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4449C119-C701-4D63-A239-D36B0276F723}">
      <dgm:prSet phldrT="[Texto]" custT="1"/>
      <dgm:spPr/>
      <dgm:t>
        <a:bodyPr/>
        <a:lstStyle/>
        <a:p>
          <a:r>
            <a:rPr lang="es-ES_tradnl" sz="2400" dirty="0">
              <a:solidFill>
                <a:schemeClr val="bg1"/>
              </a:solidFill>
            </a:rPr>
            <a:t>Competencias: habilidades</a:t>
          </a:r>
        </a:p>
      </dgm:t>
    </dgm:pt>
    <dgm:pt modelId="{7B77F2D7-2541-473F-BB35-BC9BB657D1C9}" type="parTrans" cxnId="{49ADE5A6-D901-41F0-ACFE-D0CBD4149EAE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3299B8A7-E41B-4C09-9BC2-2D8A127F04CA}" type="sibTrans" cxnId="{49ADE5A6-D901-41F0-ACFE-D0CBD4149EAE}">
      <dgm:prSet/>
      <dgm:spPr/>
      <dgm:t>
        <a:bodyPr/>
        <a:lstStyle/>
        <a:p>
          <a:endParaRPr lang="es-ES_tradnl" sz="1400">
            <a:solidFill>
              <a:schemeClr val="bg1"/>
            </a:solidFill>
          </a:endParaRPr>
        </a:p>
      </dgm:t>
    </dgm:pt>
    <dgm:pt modelId="{0B7C29E3-4ED4-4E64-8328-753301F0D71A}" type="pres">
      <dgm:prSet presAssocID="{01ADB357-4731-48DA-BB14-CC5D309DD56A}" presName="Name0" presStyleCnt="0">
        <dgm:presLayoutVars>
          <dgm:dir/>
          <dgm:animLvl val="lvl"/>
          <dgm:resizeHandles val="exact"/>
        </dgm:presLayoutVars>
      </dgm:prSet>
      <dgm:spPr/>
    </dgm:pt>
    <dgm:pt modelId="{7516FC34-C26A-40E2-BDE7-F7D11B4406B7}" type="pres">
      <dgm:prSet presAssocID="{C9E7D812-8687-4CF0-BB50-41CDB53FFCBD}" presName="Name8" presStyleCnt="0"/>
      <dgm:spPr/>
    </dgm:pt>
    <dgm:pt modelId="{4808C3D8-95B9-415B-945A-69188F520183}" type="pres">
      <dgm:prSet presAssocID="{C9E7D812-8687-4CF0-BB50-41CDB53FFCBD}" presName="level" presStyleLbl="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80A4EC-3751-40F1-83D3-3872B5AA2AE6}" type="pres">
      <dgm:prSet presAssocID="{C9E7D812-8687-4CF0-BB50-41CDB53FFC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616E48-350A-4892-9A25-3F9E561D0E0B}" type="pres">
      <dgm:prSet presAssocID="{F169CCEC-A138-4F8F-B216-7642A2A32651}" presName="Name8" presStyleCnt="0"/>
      <dgm:spPr/>
    </dgm:pt>
    <dgm:pt modelId="{5E217E75-6B0E-45A4-935B-9FA4E01E9C74}" type="pres">
      <dgm:prSet presAssocID="{F169CCEC-A138-4F8F-B216-7642A2A3265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A7F360-E5DB-4707-8656-3292F2E3429D}" type="pres">
      <dgm:prSet presAssocID="{F169CCEC-A138-4F8F-B216-7642A2A326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4FFBAA-A366-473D-9A77-B9D682DEDFF6}" type="pres">
      <dgm:prSet presAssocID="{4449C119-C701-4D63-A239-D36B0276F723}" presName="Name8" presStyleCnt="0"/>
      <dgm:spPr/>
    </dgm:pt>
    <dgm:pt modelId="{6E434FC0-126F-40F3-81AE-BC36CD75130A}" type="pres">
      <dgm:prSet presAssocID="{4449C119-C701-4D63-A239-D36B0276F72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CFA007-4485-46D8-81BC-5BF1A6B747C2}" type="pres">
      <dgm:prSet presAssocID="{4449C119-C701-4D63-A239-D36B0276F7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940AE1-D447-48CF-91C4-D88A909D29F7}" type="pres">
      <dgm:prSet presAssocID="{C8B3B5EE-F07B-4159-A3C0-B3CCFBB0EEF8}" presName="Name8" presStyleCnt="0"/>
      <dgm:spPr/>
    </dgm:pt>
    <dgm:pt modelId="{461B41F1-BEE1-442D-8795-7B15AA83F134}" type="pres">
      <dgm:prSet presAssocID="{C8B3B5EE-F07B-4159-A3C0-B3CCFBB0EEF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C8C95A-B863-4998-8962-4194B5507BE9}" type="pres">
      <dgm:prSet presAssocID="{C8B3B5EE-F07B-4159-A3C0-B3CCFBB0EE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EDE543-090D-44BD-A6C4-0FA4914E7E53}" type="pres">
      <dgm:prSet presAssocID="{2A6F0951-74EA-42F6-9E6D-9F2BCAFED1A2}" presName="Name8" presStyleCnt="0"/>
      <dgm:spPr/>
    </dgm:pt>
    <dgm:pt modelId="{7AD30661-03C8-4027-A89A-EE9729533197}" type="pres">
      <dgm:prSet presAssocID="{2A6F0951-74EA-42F6-9E6D-9F2BCAFED1A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EB7704-D2AB-4CA3-90BF-726EED80A280}" type="pres">
      <dgm:prSet presAssocID="{2A6F0951-74EA-42F6-9E6D-9F2BCAFED1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04168A-B19F-4DF2-B689-F69E292533E7}" type="presOf" srcId="{2A6F0951-74EA-42F6-9E6D-9F2BCAFED1A2}" destId="{74EB7704-D2AB-4CA3-90BF-726EED80A280}" srcOrd="1" destOrd="0" presId="urn:microsoft.com/office/officeart/2005/8/layout/pyramid1"/>
    <dgm:cxn modelId="{CFA89E3A-415E-4138-A1A2-7EBB3FBA6D96}" type="presOf" srcId="{4449C119-C701-4D63-A239-D36B0276F723}" destId="{39CFA007-4485-46D8-81BC-5BF1A6B747C2}" srcOrd="1" destOrd="0" presId="urn:microsoft.com/office/officeart/2005/8/layout/pyramid1"/>
    <dgm:cxn modelId="{DE79142F-F2D2-41A2-9673-2B3C3A2B9949}" type="presOf" srcId="{4449C119-C701-4D63-A239-D36B0276F723}" destId="{6E434FC0-126F-40F3-81AE-BC36CD75130A}" srcOrd="0" destOrd="0" presId="urn:microsoft.com/office/officeart/2005/8/layout/pyramid1"/>
    <dgm:cxn modelId="{0D267D4F-E852-41F4-9B7F-C2160D37582D}" type="presOf" srcId="{C9E7D812-8687-4CF0-BB50-41CDB53FFCBD}" destId="{8A80A4EC-3751-40F1-83D3-3872B5AA2AE6}" srcOrd="1" destOrd="0" presId="urn:microsoft.com/office/officeart/2005/8/layout/pyramid1"/>
    <dgm:cxn modelId="{39342C2A-6D96-4F01-99C0-DC06EB3C24D2}" type="presOf" srcId="{F169CCEC-A138-4F8F-B216-7642A2A32651}" destId="{95A7F360-E5DB-4707-8656-3292F2E3429D}" srcOrd="1" destOrd="0" presId="urn:microsoft.com/office/officeart/2005/8/layout/pyramid1"/>
    <dgm:cxn modelId="{561E3554-1CDC-4537-A517-A1D0E2311F21}" srcId="{01ADB357-4731-48DA-BB14-CC5D309DD56A}" destId="{2A6F0951-74EA-42F6-9E6D-9F2BCAFED1A2}" srcOrd="4" destOrd="0" parTransId="{997CD917-912D-40FA-AD91-81F5B99F27E9}" sibTransId="{D409641A-3C72-4CAB-B509-A73393912B25}"/>
    <dgm:cxn modelId="{49982920-F081-4B41-A112-D506AADDC01F}" type="presOf" srcId="{C9E7D812-8687-4CF0-BB50-41CDB53FFCBD}" destId="{4808C3D8-95B9-415B-945A-69188F520183}" srcOrd="0" destOrd="0" presId="urn:microsoft.com/office/officeart/2005/8/layout/pyramid1"/>
    <dgm:cxn modelId="{782471F4-86C0-4D70-8D96-52D650A19015}" type="presOf" srcId="{C8B3B5EE-F07B-4159-A3C0-B3CCFBB0EEF8}" destId="{67C8C95A-B863-4998-8962-4194B5507BE9}" srcOrd="1" destOrd="0" presId="urn:microsoft.com/office/officeart/2005/8/layout/pyramid1"/>
    <dgm:cxn modelId="{5742DE23-D4C8-4771-9B86-1C722EF6EE02}" type="presOf" srcId="{F169CCEC-A138-4F8F-B216-7642A2A32651}" destId="{5E217E75-6B0E-45A4-935B-9FA4E01E9C74}" srcOrd="0" destOrd="0" presId="urn:microsoft.com/office/officeart/2005/8/layout/pyramid1"/>
    <dgm:cxn modelId="{C0A05C9D-9EEF-48AA-B1A8-293CD6A8F180}" type="presOf" srcId="{01ADB357-4731-48DA-BB14-CC5D309DD56A}" destId="{0B7C29E3-4ED4-4E64-8328-753301F0D71A}" srcOrd="0" destOrd="0" presId="urn:microsoft.com/office/officeart/2005/8/layout/pyramid1"/>
    <dgm:cxn modelId="{29EA999D-3D17-4FCA-AF5B-4BBB862362A7}" type="presOf" srcId="{2A6F0951-74EA-42F6-9E6D-9F2BCAFED1A2}" destId="{7AD30661-03C8-4027-A89A-EE9729533197}" srcOrd="0" destOrd="0" presId="urn:microsoft.com/office/officeart/2005/8/layout/pyramid1"/>
    <dgm:cxn modelId="{A3A64F60-4488-41C7-80AE-882436087910}" srcId="{01ADB357-4731-48DA-BB14-CC5D309DD56A}" destId="{C9E7D812-8687-4CF0-BB50-41CDB53FFCBD}" srcOrd="0" destOrd="0" parTransId="{76A27713-DA79-4062-B016-3C59232FCE70}" sibTransId="{C6982C58-B6D8-4B40-96F7-A8067D8187DB}"/>
    <dgm:cxn modelId="{49ADE5A6-D901-41F0-ACFE-D0CBD4149EAE}" srcId="{01ADB357-4731-48DA-BB14-CC5D309DD56A}" destId="{4449C119-C701-4D63-A239-D36B0276F723}" srcOrd="2" destOrd="0" parTransId="{7B77F2D7-2541-473F-BB35-BC9BB657D1C9}" sibTransId="{3299B8A7-E41B-4C09-9BC2-2D8A127F04CA}"/>
    <dgm:cxn modelId="{E352CB24-BEC4-4764-A8EA-60A582CB0235}" srcId="{01ADB357-4731-48DA-BB14-CC5D309DD56A}" destId="{C8B3B5EE-F07B-4159-A3C0-B3CCFBB0EEF8}" srcOrd="3" destOrd="0" parTransId="{78571AAA-F501-4B80-9A30-2369DD5A1D71}" sibTransId="{B2EEAAA6-0F3B-4C68-AB45-1CC801113DC7}"/>
    <dgm:cxn modelId="{59A23E33-3086-406E-8041-C7A66BE530D8}" type="presOf" srcId="{C8B3B5EE-F07B-4159-A3C0-B3CCFBB0EEF8}" destId="{461B41F1-BEE1-442D-8795-7B15AA83F134}" srcOrd="0" destOrd="0" presId="urn:microsoft.com/office/officeart/2005/8/layout/pyramid1"/>
    <dgm:cxn modelId="{9D7D39B4-083F-47F0-8701-EA651CE5CBE9}" srcId="{01ADB357-4731-48DA-BB14-CC5D309DD56A}" destId="{F169CCEC-A138-4F8F-B216-7642A2A32651}" srcOrd="1" destOrd="0" parTransId="{194639BE-7757-46D0-B454-359E933294BD}" sibTransId="{CAB68D3C-4F61-4568-AF1A-5B1244421843}"/>
    <dgm:cxn modelId="{D25B1F95-A8DB-42CA-A204-85420B5688C0}" type="presParOf" srcId="{0B7C29E3-4ED4-4E64-8328-753301F0D71A}" destId="{7516FC34-C26A-40E2-BDE7-F7D11B4406B7}" srcOrd="0" destOrd="0" presId="urn:microsoft.com/office/officeart/2005/8/layout/pyramid1"/>
    <dgm:cxn modelId="{1B2F9D01-2B5B-427A-84CB-5807D5795121}" type="presParOf" srcId="{7516FC34-C26A-40E2-BDE7-F7D11B4406B7}" destId="{4808C3D8-95B9-415B-945A-69188F520183}" srcOrd="0" destOrd="0" presId="urn:microsoft.com/office/officeart/2005/8/layout/pyramid1"/>
    <dgm:cxn modelId="{5500E9B2-874F-4F38-8713-D6AC7B29D7E6}" type="presParOf" srcId="{7516FC34-C26A-40E2-BDE7-F7D11B4406B7}" destId="{8A80A4EC-3751-40F1-83D3-3872B5AA2AE6}" srcOrd="1" destOrd="0" presId="urn:microsoft.com/office/officeart/2005/8/layout/pyramid1"/>
    <dgm:cxn modelId="{3377B38E-91E4-4DEE-956F-407815E44D2A}" type="presParOf" srcId="{0B7C29E3-4ED4-4E64-8328-753301F0D71A}" destId="{3A616E48-350A-4892-9A25-3F9E561D0E0B}" srcOrd="1" destOrd="0" presId="urn:microsoft.com/office/officeart/2005/8/layout/pyramid1"/>
    <dgm:cxn modelId="{611A22F6-2C4C-4533-9448-69E3253CED5C}" type="presParOf" srcId="{3A616E48-350A-4892-9A25-3F9E561D0E0B}" destId="{5E217E75-6B0E-45A4-935B-9FA4E01E9C74}" srcOrd="0" destOrd="0" presId="urn:microsoft.com/office/officeart/2005/8/layout/pyramid1"/>
    <dgm:cxn modelId="{E5A86742-1B1C-4512-BEAB-9EE40551C4D3}" type="presParOf" srcId="{3A616E48-350A-4892-9A25-3F9E561D0E0B}" destId="{95A7F360-E5DB-4707-8656-3292F2E3429D}" srcOrd="1" destOrd="0" presId="urn:microsoft.com/office/officeart/2005/8/layout/pyramid1"/>
    <dgm:cxn modelId="{C667B19B-468F-4674-8054-FC3B5B52DAB2}" type="presParOf" srcId="{0B7C29E3-4ED4-4E64-8328-753301F0D71A}" destId="{344FFBAA-A366-473D-9A77-B9D682DEDFF6}" srcOrd="2" destOrd="0" presId="urn:microsoft.com/office/officeart/2005/8/layout/pyramid1"/>
    <dgm:cxn modelId="{3A8FF26B-9E3E-437F-A7E4-9AE1379900C6}" type="presParOf" srcId="{344FFBAA-A366-473D-9A77-B9D682DEDFF6}" destId="{6E434FC0-126F-40F3-81AE-BC36CD75130A}" srcOrd="0" destOrd="0" presId="urn:microsoft.com/office/officeart/2005/8/layout/pyramid1"/>
    <dgm:cxn modelId="{3F6C5A3C-84F2-444B-8A98-9D66D6442FC3}" type="presParOf" srcId="{344FFBAA-A366-473D-9A77-B9D682DEDFF6}" destId="{39CFA007-4485-46D8-81BC-5BF1A6B747C2}" srcOrd="1" destOrd="0" presId="urn:microsoft.com/office/officeart/2005/8/layout/pyramid1"/>
    <dgm:cxn modelId="{A6E70248-D5CC-4F18-935B-1D9B4F75B347}" type="presParOf" srcId="{0B7C29E3-4ED4-4E64-8328-753301F0D71A}" destId="{BE940AE1-D447-48CF-91C4-D88A909D29F7}" srcOrd="3" destOrd="0" presId="urn:microsoft.com/office/officeart/2005/8/layout/pyramid1"/>
    <dgm:cxn modelId="{C25384B2-1EA7-433F-A0DF-9AB4E694D4BA}" type="presParOf" srcId="{BE940AE1-D447-48CF-91C4-D88A909D29F7}" destId="{461B41F1-BEE1-442D-8795-7B15AA83F134}" srcOrd="0" destOrd="0" presId="urn:microsoft.com/office/officeart/2005/8/layout/pyramid1"/>
    <dgm:cxn modelId="{3BB04D85-9D4D-4D82-99E8-28D8853B9269}" type="presParOf" srcId="{BE940AE1-D447-48CF-91C4-D88A909D29F7}" destId="{67C8C95A-B863-4998-8962-4194B5507BE9}" srcOrd="1" destOrd="0" presId="urn:microsoft.com/office/officeart/2005/8/layout/pyramid1"/>
    <dgm:cxn modelId="{93967E0E-0641-4081-B220-24A716149A49}" type="presParOf" srcId="{0B7C29E3-4ED4-4E64-8328-753301F0D71A}" destId="{51EDE543-090D-44BD-A6C4-0FA4914E7E53}" srcOrd="4" destOrd="0" presId="urn:microsoft.com/office/officeart/2005/8/layout/pyramid1"/>
    <dgm:cxn modelId="{C0AD0F04-E096-4F92-9F80-11AFDFEEE2ED}" type="presParOf" srcId="{51EDE543-090D-44BD-A6C4-0FA4914E7E53}" destId="{7AD30661-03C8-4027-A89A-EE9729533197}" srcOrd="0" destOrd="0" presId="urn:microsoft.com/office/officeart/2005/8/layout/pyramid1"/>
    <dgm:cxn modelId="{7270D542-52EE-4150-97D3-31C8E1404FB7}" type="presParOf" srcId="{51EDE543-090D-44BD-A6C4-0FA4914E7E53}" destId="{74EB7704-D2AB-4CA3-90BF-726EED80A2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8C3D8-95B9-415B-945A-69188F520183}">
      <dsp:nvSpPr>
        <dsp:cNvPr id="0" name=""/>
        <dsp:cNvSpPr/>
      </dsp:nvSpPr>
      <dsp:spPr>
        <a:xfrm>
          <a:off x="3657600" y="0"/>
          <a:ext cx="1828800" cy="1051560"/>
        </a:xfrm>
        <a:prstGeom prst="trapezoid">
          <a:avLst>
            <a:gd name="adj" fmla="val 869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 dirty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solidFill>
                <a:schemeClr val="bg1"/>
              </a:solidFill>
            </a:rPr>
            <a:t>Identidad</a:t>
          </a:r>
        </a:p>
      </dsp:txBody>
      <dsp:txXfrm>
        <a:off x="3657600" y="0"/>
        <a:ext cx="1828800" cy="1051560"/>
      </dsp:txXfrm>
    </dsp:sp>
    <dsp:sp modelId="{5E217E75-6B0E-45A4-935B-9FA4E01E9C74}">
      <dsp:nvSpPr>
        <dsp:cNvPr id="0" name=""/>
        <dsp:cNvSpPr/>
      </dsp:nvSpPr>
      <dsp:spPr>
        <a:xfrm>
          <a:off x="2743199" y="1051560"/>
          <a:ext cx="3657600" cy="1051560"/>
        </a:xfrm>
        <a:prstGeom prst="trapezoid">
          <a:avLst>
            <a:gd name="adj" fmla="val 86957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solidFill>
                <a:schemeClr val="bg1"/>
              </a:solidFill>
            </a:rPr>
            <a:t>Creencias y Valores</a:t>
          </a:r>
        </a:p>
      </dsp:txBody>
      <dsp:txXfrm>
        <a:off x="3383280" y="1051560"/>
        <a:ext cx="2377440" cy="1051560"/>
      </dsp:txXfrm>
    </dsp:sp>
    <dsp:sp modelId="{6E434FC0-126F-40F3-81AE-BC36CD75130A}">
      <dsp:nvSpPr>
        <dsp:cNvPr id="0" name=""/>
        <dsp:cNvSpPr/>
      </dsp:nvSpPr>
      <dsp:spPr>
        <a:xfrm>
          <a:off x="1828800" y="2103120"/>
          <a:ext cx="5486400" cy="1051560"/>
        </a:xfrm>
        <a:prstGeom prst="trapezoid">
          <a:avLst>
            <a:gd name="adj" fmla="val 8695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solidFill>
                <a:schemeClr val="bg1"/>
              </a:solidFill>
            </a:rPr>
            <a:t>Competencias: habilidades</a:t>
          </a:r>
        </a:p>
      </dsp:txBody>
      <dsp:txXfrm>
        <a:off x="2788919" y="2103120"/>
        <a:ext cx="3566160" cy="1051560"/>
      </dsp:txXfrm>
    </dsp:sp>
    <dsp:sp modelId="{461B41F1-BEE1-442D-8795-7B15AA83F134}">
      <dsp:nvSpPr>
        <dsp:cNvPr id="0" name=""/>
        <dsp:cNvSpPr/>
      </dsp:nvSpPr>
      <dsp:spPr>
        <a:xfrm>
          <a:off x="914399" y="3154680"/>
          <a:ext cx="7315200" cy="1051560"/>
        </a:xfrm>
        <a:prstGeom prst="trapezoid">
          <a:avLst>
            <a:gd name="adj" fmla="val 86957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solidFill>
                <a:schemeClr val="bg1"/>
              </a:solidFill>
            </a:rPr>
            <a:t>Conductas: comportamientos, acciones</a:t>
          </a:r>
        </a:p>
      </dsp:txBody>
      <dsp:txXfrm>
        <a:off x="2194559" y="3154680"/>
        <a:ext cx="4754880" cy="1051560"/>
      </dsp:txXfrm>
    </dsp:sp>
    <dsp:sp modelId="{7AD30661-03C8-4027-A89A-EE9729533197}">
      <dsp:nvSpPr>
        <dsp:cNvPr id="0" name=""/>
        <dsp:cNvSpPr/>
      </dsp:nvSpPr>
      <dsp:spPr>
        <a:xfrm>
          <a:off x="0" y="4206240"/>
          <a:ext cx="9144000" cy="1051560"/>
        </a:xfrm>
        <a:prstGeom prst="trapezoid">
          <a:avLst>
            <a:gd name="adj" fmla="val 8695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solidFill>
                <a:schemeClr val="bg1"/>
              </a:solidFill>
            </a:rPr>
            <a:t>Entorno: oportunidades y amenazas</a:t>
          </a:r>
        </a:p>
      </dsp:txBody>
      <dsp:txXfrm>
        <a:off x="1600199" y="4206240"/>
        <a:ext cx="5943600" cy="10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D358-C002-4D20-ADB4-E706F23C1C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E18AB-163E-45D1-B429-30A2C9B1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478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3097A-AFE0-476C-BD2F-47DA91084349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34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14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08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7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6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48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1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00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22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06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89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42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9109-F9CE-4472-B4B7-2CF72FB05427}" type="datetimeFigureOut">
              <a:rPr lang="es-CL" smtClean="0"/>
              <a:t>18-04-2017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7BB9-0733-4F49-AA8D-B03FE9F4AA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7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1803" y="-943132"/>
            <a:ext cx="10236485" cy="2387600"/>
          </a:xfrm>
        </p:spPr>
        <p:txBody>
          <a:bodyPr>
            <a:normAutofit/>
          </a:bodyPr>
          <a:lstStyle/>
          <a:p>
            <a:r>
              <a:rPr lang="es-CL" sz="5400" b="1" dirty="0"/>
              <a:t>¿Cómo acompañar a nuestros hijos?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6180848"/>
            <a:ext cx="9144000" cy="1655762"/>
          </a:xfrm>
        </p:spPr>
        <p:txBody>
          <a:bodyPr/>
          <a:lstStyle/>
          <a:p>
            <a:r>
              <a:rPr lang="es-CL" b="1" dirty="0"/>
              <a:t>Observar… observar… preguntar…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95" y="1511098"/>
            <a:ext cx="3417335" cy="44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555" y="365125"/>
            <a:ext cx="7895812" cy="13255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Lo segundo: ¿Saben lo que quieren? ¿Cómo saben que lo quieren?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590" y="2154394"/>
            <a:ext cx="5336569" cy="4351338"/>
          </a:xfrm>
        </p:spPr>
        <p:txBody>
          <a:bodyPr>
            <a:normAutofit/>
          </a:bodyPr>
          <a:lstStyle/>
          <a:p>
            <a:pPr lvl="1"/>
            <a:r>
              <a:rPr lang="es-CL" sz="2800" dirty="0"/>
              <a:t>¿Cómo se formulan los cambios?</a:t>
            </a:r>
          </a:p>
          <a:p>
            <a:pPr lvl="2"/>
            <a:r>
              <a:rPr lang="es-CL" dirty="0"/>
              <a:t>Objetivos</a:t>
            </a:r>
          </a:p>
          <a:p>
            <a:pPr lvl="1"/>
            <a:r>
              <a:rPr lang="es-CL" sz="2800" dirty="0"/>
              <a:t>¿Cómo controlan los objetivos?</a:t>
            </a:r>
          </a:p>
          <a:p>
            <a:pPr lvl="2"/>
            <a:r>
              <a:rPr lang="es-CL" dirty="0"/>
              <a:t>CBFO </a:t>
            </a:r>
          </a:p>
          <a:p>
            <a:pPr lvl="1"/>
            <a:r>
              <a:rPr lang="es-CL" sz="2800" dirty="0"/>
              <a:t>¿Cómo afectan estos objetivos sus relaciones externas e internas?</a:t>
            </a:r>
          </a:p>
          <a:p>
            <a:pPr lvl="2"/>
            <a:r>
              <a:rPr lang="es-CL" dirty="0"/>
              <a:t>Ecología</a:t>
            </a:r>
          </a:p>
          <a:p>
            <a:endParaRPr lang="es-CL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47" y="0"/>
            <a:ext cx="419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5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277" y="500062"/>
            <a:ext cx="5685886" cy="1325563"/>
          </a:xfrm>
          <a:solidFill>
            <a:srgbClr val="FFFF00"/>
          </a:solidFill>
        </p:spPr>
        <p:txBody>
          <a:bodyPr/>
          <a:lstStyle/>
          <a:p>
            <a:r>
              <a:rPr lang="es-CL" dirty="0"/>
              <a:t>Lo tercero: Identificar sus valores personales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2736" y="1936803"/>
            <a:ext cx="722701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s-CL" sz="2800" dirty="0"/>
          </a:p>
          <a:p>
            <a:pPr lvl="1"/>
            <a:r>
              <a:rPr lang="es-CL" sz="2800" dirty="0"/>
              <a:t>¿Qué cosas son importantes para ellos? ¿para sus familias? ¿Amigos? ¿Colegios de procedencia? </a:t>
            </a:r>
          </a:p>
          <a:p>
            <a:pPr lvl="1"/>
            <a:r>
              <a:rPr lang="es-CL" sz="2800" dirty="0"/>
              <a:t>¿Conocen los valores, competencias y conductas de las carreras y universidades a las que quieren postular?</a:t>
            </a:r>
          </a:p>
          <a:p>
            <a:pPr lvl="1"/>
            <a:r>
              <a:rPr lang="es-CL" sz="2800" dirty="0"/>
              <a:t>¿Se alinean estos valores y estas competencias con los de la carrera y la universidad que quieren?</a:t>
            </a:r>
          </a:p>
          <a:p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43" y="0"/>
            <a:ext cx="4544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18"/>
            <a:ext cx="12183944" cy="59179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6" y="15807"/>
            <a:ext cx="12177948" cy="1325563"/>
          </a:xfrm>
          <a:solidFill>
            <a:schemeClr val="tx1"/>
          </a:solid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Cuarto: Trabajar con distintas temporalidades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2120" y="1599597"/>
            <a:ext cx="6826321" cy="4351338"/>
          </a:xfrm>
        </p:spPr>
        <p:txBody>
          <a:bodyPr/>
          <a:lstStyle/>
          <a:p>
            <a:endParaRPr lang="es-CL" b="1" dirty="0"/>
          </a:p>
          <a:p>
            <a:r>
              <a:rPr lang="es-CL" b="1" dirty="0"/>
              <a:t>Mirada de corto plazo: </a:t>
            </a:r>
          </a:p>
          <a:p>
            <a:pPr lvl="1"/>
            <a:r>
              <a:rPr lang="es-CL" b="1" dirty="0"/>
              <a:t>¿Qué pasa de aquí a la PSU? </a:t>
            </a:r>
          </a:p>
          <a:p>
            <a:r>
              <a:rPr lang="es-CL" b="1" dirty="0"/>
              <a:t>Mediano plazo: </a:t>
            </a:r>
          </a:p>
          <a:p>
            <a:pPr lvl="1"/>
            <a:r>
              <a:rPr lang="es-CL" b="1" dirty="0"/>
              <a:t>¿Principales hitos y tareas de las carreras? </a:t>
            </a:r>
          </a:p>
          <a:p>
            <a:r>
              <a:rPr lang="es-CL" b="1" dirty="0"/>
              <a:t>Largo plazo: </a:t>
            </a:r>
          </a:p>
          <a:p>
            <a:pPr lvl="1"/>
            <a:r>
              <a:rPr lang="es-CL" b="1" dirty="0"/>
              <a:t>¿Lo que estás eligiendo hoy te acerca a tu proyecto de vida?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89412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3542" y="1815350"/>
            <a:ext cx="10515600" cy="467791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Canales perceptivos: </a:t>
            </a:r>
          </a:p>
          <a:p>
            <a:pPr lvl="1"/>
            <a:r>
              <a:rPr lang="es-CL" dirty="0"/>
              <a:t>Visual</a:t>
            </a:r>
          </a:p>
          <a:p>
            <a:pPr lvl="1"/>
            <a:r>
              <a:rPr lang="es-CL" dirty="0"/>
              <a:t>Auditivo</a:t>
            </a:r>
          </a:p>
          <a:p>
            <a:pPr lvl="1"/>
            <a:r>
              <a:rPr lang="es-CL" dirty="0"/>
              <a:t>Kinestésico</a:t>
            </a:r>
          </a:p>
          <a:p>
            <a:r>
              <a:rPr lang="es-CL" dirty="0"/>
              <a:t>Preferencias conscientes</a:t>
            </a:r>
          </a:p>
          <a:p>
            <a:pPr lvl="1"/>
            <a:r>
              <a:rPr lang="es-CL" dirty="0"/>
              <a:t>Introversión-Extroversión</a:t>
            </a:r>
          </a:p>
          <a:p>
            <a:pPr lvl="1"/>
            <a:r>
              <a:rPr lang="es-CL" dirty="0"/>
              <a:t>Sensorial-Intuitivo</a:t>
            </a:r>
          </a:p>
          <a:p>
            <a:pPr lvl="1"/>
            <a:r>
              <a:rPr lang="es-CL" dirty="0"/>
              <a:t>Analítico-Valórico</a:t>
            </a:r>
          </a:p>
          <a:p>
            <a:pPr lvl="1"/>
            <a:r>
              <a:rPr lang="es-CL" dirty="0"/>
              <a:t>Perceptivo-Juicioso</a:t>
            </a:r>
          </a:p>
          <a:p>
            <a:r>
              <a:rPr lang="es-CL" dirty="0"/>
              <a:t>Actitud frente al cambio</a:t>
            </a:r>
          </a:p>
          <a:p>
            <a:pPr lvl="1"/>
            <a:r>
              <a:rPr lang="es-CL" dirty="0"/>
              <a:t>Conservador</a:t>
            </a:r>
          </a:p>
          <a:p>
            <a:pPr lvl="1"/>
            <a:r>
              <a:rPr lang="es-CL" dirty="0"/>
              <a:t>Pragmático</a:t>
            </a:r>
          </a:p>
          <a:p>
            <a:pPr lvl="1"/>
            <a:r>
              <a:rPr lang="es-CL" dirty="0"/>
              <a:t>Innovador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" y="344577"/>
            <a:ext cx="6733851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Quinto: Reconocer preferencias psicológicas</a:t>
            </a:r>
          </a:p>
        </p:txBody>
      </p:sp>
    </p:spTree>
    <p:extLst>
      <p:ext uri="{BB962C8B-B14F-4D97-AF65-F5344CB8AC3E}">
        <p14:creationId xmlns:p14="http://schemas.microsoft.com/office/powerpoint/2010/main" val="168083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897" y="1950262"/>
            <a:ext cx="10515600" cy="4351338"/>
          </a:xfrm>
        </p:spPr>
        <p:txBody>
          <a:bodyPr/>
          <a:lstStyle/>
          <a:p>
            <a:r>
              <a:rPr lang="es-CL" dirty="0"/>
              <a:t>Virus mentales: </a:t>
            </a:r>
          </a:p>
          <a:p>
            <a:pPr lvl="1"/>
            <a:r>
              <a:rPr lang="es-CL" dirty="0"/>
              <a:t>soy tonto, </a:t>
            </a:r>
          </a:p>
          <a:p>
            <a:pPr lvl="1"/>
            <a:r>
              <a:rPr lang="es-CL" dirty="0"/>
              <a:t>perfeccionista, estresado, </a:t>
            </a:r>
          </a:p>
          <a:p>
            <a:pPr lvl="1"/>
            <a:r>
              <a:rPr lang="es-CL" dirty="0"/>
              <a:t>flojo, etc.</a:t>
            </a:r>
          </a:p>
          <a:p>
            <a:r>
              <a:rPr lang="es-CL" dirty="0"/>
              <a:t>Experiencias y casos </a:t>
            </a:r>
            <a:r>
              <a:rPr lang="es-CL" dirty="0" err="1"/>
              <a:t>posibilitantes</a:t>
            </a:r>
            <a:endParaRPr lang="es-CL" dirty="0"/>
          </a:p>
          <a:p>
            <a:pPr lvl="1"/>
            <a:r>
              <a:rPr lang="es-CL" dirty="0"/>
              <a:t>Historias de éxito</a:t>
            </a:r>
          </a:p>
          <a:p>
            <a:pPr lvl="1"/>
            <a:r>
              <a:rPr lang="es-CL" dirty="0"/>
              <a:t>Creencias ayudadoras</a:t>
            </a:r>
          </a:p>
          <a:p>
            <a:pPr lvl="1"/>
            <a:r>
              <a:rPr lang="es-CL" dirty="0"/>
              <a:t>Modelajes</a:t>
            </a:r>
          </a:p>
          <a:p>
            <a:r>
              <a:rPr lang="es-CL" dirty="0"/>
              <a:t>Alternativas</a:t>
            </a:r>
          </a:p>
          <a:p>
            <a:pPr lvl="1"/>
            <a:r>
              <a:rPr lang="es-CL" dirty="0"/>
              <a:t>¿Ves más posibilidades?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19" y="0"/>
            <a:ext cx="4536281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296021"/>
            <a:ext cx="7124271" cy="13255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chemeClr val="bg1"/>
                </a:solidFill>
              </a:rPr>
              <a:t>Sexto: Trabajar las creencias limitantes y visibilizar alternativas</a:t>
            </a:r>
          </a:p>
        </p:txBody>
      </p:sp>
    </p:spTree>
    <p:extLst>
      <p:ext uri="{BB962C8B-B14F-4D97-AF65-F5344CB8AC3E}">
        <p14:creationId xmlns:p14="http://schemas.microsoft.com/office/powerpoint/2010/main" val="404372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524000" y="128586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" name="Vista general de diapositiva 2"/>
              <p:cNvGraphicFramePr>
                <a:graphicFrameLocks noChangeAspect="1"/>
              </p:cNvGraphicFramePr>
              <p:nvPr/>
            </p:nvGraphicFramePr>
            <p:xfrm flipH="1">
              <a:off x="-4093029" y="4596493"/>
              <a:ext cx="990600" cy="1714500"/>
            </p:xfrm>
            <a:graphic>
              <a:graphicData uri="http://schemas.microsoft.com/office/powerpoint/2016/slidezoom">
                <pslz:sldZm>
                  <pslz:sldZmObj sldId="272" cId="2950907967">
                    <pslz:zmPr id="{E2672D0A-DE14-4F88-A3E5-3B36157417E3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9906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Vista general de diapositiva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-4093029" y="4596493"/>
                <a:ext cx="9906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934" y="377306"/>
            <a:ext cx="4636151" cy="208286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Finalmente: Alinear los niveles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54713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de Caso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508362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Consuelo, la madre de Catalina llega a mi consulta y me cuenta que tiene una hija de 19 años que entró a medicina a la PUC y tras un semestre decide congelar. Me cuenta que ahora no quiere salir de la casa y que antes lloraba todos los días. La llevó a una psicóloga y se negó a hablar y cuando la llevó a otra, antes de entrar lloró amargamente en el auto y ni entró.</a:t>
            </a:r>
          </a:p>
          <a:p>
            <a:r>
              <a:rPr lang="es-CL" dirty="0"/>
              <a:t>Una abogada del estudio de Consuelo, tras escuchar su angustia, le cuenta que cuando ella dio el examen de grado fue a un coach y que la gracia es que él se enfocó solo en el tema de los estudios y que nunca ahondó mucho en la vida personal o familiar de ella. </a:t>
            </a:r>
          </a:p>
          <a:p>
            <a:r>
              <a:rPr lang="es-CL" dirty="0"/>
              <a:t>Esta historia finalmente convence a Catalina y es así como llega a mi consulta y lo primero que me dice es que aunque suene loco, siente que ya no tiene futuro.</a:t>
            </a:r>
          </a:p>
        </p:txBody>
      </p:sp>
    </p:spTree>
    <p:extLst>
      <p:ext uri="{BB962C8B-B14F-4D97-AF65-F5344CB8AC3E}">
        <p14:creationId xmlns:p14="http://schemas.microsoft.com/office/powerpoint/2010/main" val="419834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Caso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Emilia quiere salirse de </a:t>
            </a:r>
            <a:r>
              <a:rPr lang="es-CL" dirty="0" err="1"/>
              <a:t>College</a:t>
            </a:r>
            <a:r>
              <a:rPr lang="es-CL" dirty="0"/>
              <a:t>. Está super desmotivada y relata ver con mucha envidia como sus amigas del colegio entraron a una carrera y avanzan. Le aterra quedarse atrás.</a:t>
            </a:r>
          </a:p>
          <a:p>
            <a:r>
              <a:rPr lang="es-CL" dirty="0"/>
              <a:t>Emilia siente que no tiene norte, las clases no la matan y le da mucho lata no tener un grupo estable de amigas. A Emilia le gustaría ser parte de un grupo y avanzar con ellos.</a:t>
            </a:r>
          </a:p>
          <a:p>
            <a:r>
              <a:rPr lang="es-CL" dirty="0"/>
              <a:t>En el colegio nunca se sintió muy hábil ni muy torpe para nada. Es de muchas amigas, de conversar harto y la verdad es que pensó que en </a:t>
            </a:r>
            <a:r>
              <a:rPr lang="es-CL" dirty="0" err="1"/>
              <a:t>College</a:t>
            </a:r>
            <a:r>
              <a:rPr lang="es-CL" dirty="0"/>
              <a:t> iba a descubrir su vocación y lo único que ha logrado es odiar todos aquellos ramos que ella pensaba le podían gustar.</a:t>
            </a:r>
          </a:p>
          <a:p>
            <a:r>
              <a:rPr lang="es-CL" dirty="0"/>
              <a:t>Emilia está super arrepentida de su decisión y busca ayuda. </a:t>
            </a:r>
          </a:p>
        </p:txBody>
      </p:sp>
    </p:spTree>
    <p:extLst>
      <p:ext uri="{BB962C8B-B14F-4D97-AF65-F5344CB8AC3E}">
        <p14:creationId xmlns:p14="http://schemas.microsoft.com/office/powerpoint/2010/main" val="139419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Caso 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Cristóbal ha fallado dos veces su examen de grado en la UDD y ya no da más.</a:t>
            </a:r>
          </a:p>
          <a:p>
            <a:r>
              <a:rPr lang="es-CL" dirty="0"/>
              <a:t>Odia el derecho, odia la universidad, se ha atrasado y le pesa que a sus treinta años sus amigos ya se estén casando, estén armando planes y él siga estudiando.</a:t>
            </a:r>
          </a:p>
          <a:p>
            <a:r>
              <a:rPr lang="es-CL" dirty="0"/>
              <a:t>Confiesa que nunca debió estudiar derecho, pero para lo único que era </a:t>
            </a:r>
            <a:r>
              <a:rPr lang="es-CL" i="1" dirty="0"/>
              <a:t>bueno bueno</a:t>
            </a:r>
            <a:r>
              <a:rPr lang="es-CL" dirty="0"/>
              <a:t> era para historia y como en su familia son todos de carreras tradicionales y universidades tradicionales… no le quedó otra que aceptar la </a:t>
            </a:r>
            <a:r>
              <a:rPr lang="es-CL" i="1" dirty="0"/>
              <a:t>sugerencia </a:t>
            </a:r>
            <a:r>
              <a:rPr lang="es-CL" dirty="0"/>
              <a:t>de su padre… después harás lo que quieras.</a:t>
            </a:r>
          </a:p>
          <a:p>
            <a:r>
              <a:rPr lang="es-CL" dirty="0"/>
              <a:t>Cristóbal es fanático de la pelota, de los amigos y el carrete, pero últimamente me confiesa que se siente totalmente apagado.</a:t>
            </a:r>
          </a:p>
          <a:p>
            <a:r>
              <a:rPr lang="es-CL" dirty="0"/>
              <a:t>Después de un par de sesiones me dice… “</a:t>
            </a:r>
            <a:r>
              <a:rPr lang="es-CL" i="1" dirty="0"/>
              <a:t>PLH… debí haber venido a verte antes de dar la prueba”.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3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Caso 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 fontScale="92500"/>
          </a:bodyPr>
          <a:lstStyle/>
          <a:p>
            <a:r>
              <a:rPr lang="es-CL" dirty="0"/>
              <a:t>Javier es el menor de cuatro hermanos, todos exitosos y algunos francamente famosos.</a:t>
            </a:r>
          </a:p>
          <a:p>
            <a:r>
              <a:rPr lang="es-CL" dirty="0"/>
              <a:t>Antes de dar su título en arquitectura, decide hacer un viaje (Australia), viaje que se le alarga y del que me confiesa no quiso volver.</a:t>
            </a:r>
          </a:p>
          <a:p>
            <a:r>
              <a:rPr lang="es-CL" dirty="0"/>
              <a:t>Me cuenta que su familia es extremadamente tradicional y que lleva meses sin poder avanzar. Uno de sus hermanos mayores le recomienda hablar conmigo, pues según él, esto es un tema de cabeza.</a:t>
            </a:r>
          </a:p>
          <a:p>
            <a:r>
              <a:rPr lang="es-CL" dirty="0"/>
              <a:t>Javier, si bien fue un destacado alumno en la carrera, no se siente como su familia. A él le gusta la fotografía, poner música en fiestas, viajar, no se quiere casar todavía ni menos trabajar en una oficina… y siente que a penas se titule… lo van a meter al sistema…  </a:t>
            </a:r>
          </a:p>
        </p:txBody>
      </p:sp>
    </p:spTree>
    <p:extLst>
      <p:ext uri="{BB962C8B-B14F-4D97-AF65-F5344CB8AC3E}">
        <p14:creationId xmlns:p14="http://schemas.microsoft.com/office/powerpoint/2010/main" val="359386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11828"/>
            <a:ext cx="7620000" cy="1325563"/>
          </a:xfrm>
          <a:solidFill>
            <a:srgbClr val="00B050"/>
          </a:solid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Antes de empezar… No olvidar…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218" y="2246861"/>
            <a:ext cx="5669389" cy="4351338"/>
          </a:xfrm>
        </p:spPr>
        <p:txBody>
          <a:bodyPr>
            <a:normAutofit/>
          </a:bodyPr>
          <a:lstStyle/>
          <a:p>
            <a:r>
              <a:rPr lang="es-CL" sz="3200" dirty="0"/>
              <a:t>A parte de la PSU… los puntajes y los preuniversitarios… nuestros hijos están saliendo del colegio.</a:t>
            </a:r>
          </a:p>
          <a:p>
            <a:r>
              <a:rPr lang="es-CL" sz="3200" dirty="0"/>
              <a:t>Independiente de la valoración que ellos tengan del colegio, salen de una estructura…</a:t>
            </a:r>
          </a:p>
          <a:p>
            <a:r>
              <a:rPr lang="es-CL" sz="3200" dirty="0"/>
              <a:t>Y van a necesitar otra… para transitar el duelo…</a:t>
            </a:r>
          </a:p>
          <a:p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89" y="0"/>
            <a:ext cx="4418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9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 Grupal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A partir del caso seleccionado…</a:t>
            </a:r>
          </a:p>
          <a:p>
            <a:pPr lvl="1"/>
            <a:r>
              <a:rPr lang="es-CL" dirty="0"/>
              <a:t>¿Qué observas del estado actual del alumno?</a:t>
            </a:r>
          </a:p>
          <a:p>
            <a:pPr lvl="1"/>
            <a:r>
              <a:rPr lang="es-CL" dirty="0"/>
              <a:t>¿Qué crees que quiere? ¿Lo tiene claro?</a:t>
            </a:r>
          </a:p>
          <a:p>
            <a:pPr lvl="1"/>
            <a:r>
              <a:rPr lang="es-CL" dirty="0"/>
              <a:t>¿Puedes identificar cosas que le importen?</a:t>
            </a:r>
          </a:p>
          <a:p>
            <a:pPr lvl="1"/>
            <a:r>
              <a:rPr lang="es-CL" dirty="0"/>
              <a:t>¿Cómo lo afectan los tiempos?</a:t>
            </a:r>
          </a:p>
          <a:p>
            <a:pPr lvl="1"/>
            <a:r>
              <a:rPr lang="es-CL" dirty="0"/>
              <a:t>¿Identifican preferencias psicológicas que ayuden al alumno?</a:t>
            </a:r>
          </a:p>
          <a:p>
            <a:pPr lvl="1"/>
            <a:r>
              <a:rPr lang="es-CL" dirty="0"/>
              <a:t>¿Alguna creencia a trabajar? ¿O historia ayudadora que aportar?</a:t>
            </a:r>
          </a:p>
          <a:p>
            <a:pPr lvl="1"/>
            <a:r>
              <a:rPr lang="es-CL" dirty="0"/>
              <a:t>Finalmente… ¿en qué nivel debiera trabajar este alumno?</a:t>
            </a:r>
          </a:p>
          <a:p>
            <a:pPr lvl="1"/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19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1803" y="-943132"/>
            <a:ext cx="10236485" cy="2387600"/>
          </a:xfrm>
        </p:spPr>
        <p:txBody>
          <a:bodyPr>
            <a:normAutofit/>
          </a:bodyPr>
          <a:lstStyle/>
          <a:p>
            <a:r>
              <a:rPr lang="es-CL" sz="5400" b="1" dirty="0"/>
              <a:t>¿Cómo acompañar a nuestros hijos?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6180848"/>
            <a:ext cx="9144000" cy="1655762"/>
          </a:xfrm>
        </p:spPr>
        <p:txBody>
          <a:bodyPr/>
          <a:lstStyle/>
          <a:p>
            <a:r>
              <a:rPr lang="es-CL" b="1" dirty="0"/>
              <a:t>srgt78@gmail.com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95" y="1511098"/>
            <a:ext cx="3417335" cy="44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6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6" y="469240"/>
            <a:ext cx="7535236" cy="13255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Algunos datos del Coach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578" y="2092750"/>
            <a:ext cx="7514690" cy="467816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CL" dirty="0"/>
              <a:t>Psicólogo clínico, coach certificado, </a:t>
            </a:r>
            <a:r>
              <a:rPr lang="es-CL" dirty="0" err="1"/>
              <a:t>trainer</a:t>
            </a:r>
            <a:r>
              <a:rPr lang="es-CL" dirty="0"/>
              <a:t> en PNL y padre de una georgiana ya egresada.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/>
              <a:t>Más de diez años de experiencia como coach individual para el examen de grado, coach de grupos de preparación para el examen de grado en un estudio jurídico y una universidad.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/>
              <a:t>Coach y psicólogo de alumnos con crisis vocacional en consulta particular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/>
              <a:t>¿Qué he hecho en Orientación Vocacional?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/>
              <a:t>15 años como consultor de empresas en áreas de gestión de recursos humanos, comunicación y gestión del cambio</a:t>
            </a:r>
          </a:p>
          <a:p>
            <a:pPr marL="514350" lvl="0" indent="-514350">
              <a:buFont typeface="+mj-lt"/>
              <a:buAutoNum type="arabicPeriod"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90" y="0"/>
            <a:ext cx="4157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4" y="0"/>
            <a:ext cx="4815155" cy="681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270" y="365125"/>
            <a:ext cx="5904328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Asuntos que suelo ver en la consulta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115" y="1843725"/>
            <a:ext cx="6731775" cy="5090473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Crisis vocacional</a:t>
            </a:r>
          </a:p>
          <a:p>
            <a:pPr lvl="1"/>
            <a:r>
              <a:rPr lang="es-CL" dirty="0"/>
              <a:t>Identidad </a:t>
            </a:r>
          </a:p>
          <a:p>
            <a:pPr lvl="1"/>
            <a:r>
              <a:rPr lang="es-CL" dirty="0"/>
              <a:t>Valores y creencias limitantes</a:t>
            </a:r>
          </a:p>
          <a:p>
            <a:pPr lvl="1"/>
            <a:r>
              <a:rPr lang="es-CL" dirty="0"/>
              <a:t>Competencias y conductas</a:t>
            </a:r>
          </a:p>
          <a:p>
            <a:pPr lvl="1"/>
            <a:r>
              <a:rPr lang="es-CL" dirty="0"/>
              <a:t>Entorno</a:t>
            </a:r>
          </a:p>
          <a:p>
            <a:pPr lvl="0"/>
            <a:r>
              <a:rPr lang="es-CL" dirty="0"/>
              <a:t>Gestión del estado emocional:</a:t>
            </a:r>
          </a:p>
          <a:p>
            <a:pPr lvl="1"/>
            <a:r>
              <a:rPr lang="es-CL" dirty="0"/>
              <a:t>Orientación a objetivos</a:t>
            </a:r>
          </a:p>
          <a:p>
            <a:pPr lvl="1"/>
            <a:r>
              <a:rPr lang="es-CL" dirty="0"/>
              <a:t>Control</a:t>
            </a:r>
          </a:p>
          <a:p>
            <a:pPr lvl="1"/>
            <a:r>
              <a:rPr lang="es-CL" dirty="0"/>
              <a:t>Relaciones</a:t>
            </a:r>
          </a:p>
          <a:p>
            <a:pPr lvl="0"/>
            <a:r>
              <a:rPr lang="es-CL" dirty="0"/>
              <a:t>Motivación y Técnicas de estudio</a:t>
            </a:r>
          </a:p>
          <a:p>
            <a:pPr lvl="1"/>
            <a:r>
              <a:rPr lang="es-CL" dirty="0"/>
              <a:t>Aversión al estudio</a:t>
            </a:r>
          </a:p>
          <a:p>
            <a:pPr lvl="1"/>
            <a:r>
              <a:rPr lang="es-CL" dirty="0"/>
              <a:t>Inercia</a:t>
            </a:r>
          </a:p>
          <a:p>
            <a:pPr lvl="1"/>
            <a:r>
              <a:rPr lang="es-CL" dirty="0"/>
              <a:t>Voluntad</a:t>
            </a:r>
          </a:p>
          <a:p>
            <a:pPr lvl="1"/>
            <a:r>
              <a:rPr lang="es-CL" dirty="0"/>
              <a:t>Entusiasmo.</a:t>
            </a:r>
          </a:p>
          <a:p>
            <a:pPr lvl="0"/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174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0"/>
            <a:ext cx="454342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7" y="365125"/>
            <a:ext cx="7124268" cy="1325563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Perfil del alumno que llega “voluntariamente” a consulta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978" y="1938639"/>
            <a:ext cx="6600287" cy="4351338"/>
          </a:xfrm>
        </p:spPr>
        <p:txBody>
          <a:bodyPr>
            <a:normAutofit/>
          </a:bodyPr>
          <a:lstStyle/>
          <a:p>
            <a:pPr lvl="0"/>
            <a:r>
              <a:rPr lang="es-CL" dirty="0"/>
              <a:t>Generalmente son mujeres que llegan con la crisis del segundo semestre: ¿Renunciar, congelar o cambiarse de carrera… a cual?</a:t>
            </a:r>
          </a:p>
          <a:p>
            <a:pPr lvl="0"/>
            <a:r>
              <a:rPr lang="es-CL" dirty="0"/>
              <a:t>Fenómeno </a:t>
            </a:r>
            <a:r>
              <a:rPr lang="es-CL" dirty="0" err="1"/>
              <a:t>College</a:t>
            </a:r>
            <a:r>
              <a:rPr lang="es-CL" dirty="0"/>
              <a:t> y Bachillerato. </a:t>
            </a:r>
          </a:p>
          <a:p>
            <a:pPr lvl="0"/>
            <a:r>
              <a:rPr lang="es-CL" dirty="0"/>
              <a:t>Suelen ser casos fáciles, que de haberse anticipado, se hubieran ahorrado un semestre.</a:t>
            </a:r>
          </a:p>
          <a:p>
            <a:pPr lvl="0"/>
            <a:r>
              <a:rPr lang="es-CL" dirty="0"/>
              <a:t>Preocupa el caso de los hombres… que suelen llegar en segundo… tercero y cuarto…</a:t>
            </a:r>
          </a:p>
          <a:p>
            <a:pPr marL="0" lv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081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69" y="365125"/>
            <a:ext cx="6538643" cy="1325563"/>
          </a:xfrm>
          <a:solidFill>
            <a:srgbClr val="0070C0"/>
          </a:solid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Georgianos en consulta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253" y="1866720"/>
            <a:ext cx="6764675" cy="483202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CL" dirty="0"/>
              <a:t>Manejo de expectativas, presión, ansiedad, desmotivación. </a:t>
            </a:r>
          </a:p>
          <a:p>
            <a:pPr lvl="0"/>
            <a:r>
              <a:rPr lang="es-CL" dirty="0"/>
              <a:t>Arrepentimientos y reproches… “yo debí…”</a:t>
            </a:r>
          </a:p>
          <a:p>
            <a:pPr lvl="0"/>
            <a:r>
              <a:rPr lang="es-CL" dirty="0" err="1"/>
              <a:t>Trade</a:t>
            </a:r>
            <a:r>
              <a:rPr lang="es-CL" dirty="0"/>
              <a:t> off: Pasión vs Colchón. Money vs Filosofía. </a:t>
            </a:r>
          </a:p>
          <a:p>
            <a:pPr lvl="0"/>
            <a:r>
              <a:rPr lang="es-CL" dirty="0"/>
              <a:t>No conocen sus fortalezas, para que son buenos. Auto-conocimiento.</a:t>
            </a:r>
          </a:p>
          <a:p>
            <a:pPr lvl="0"/>
            <a:r>
              <a:rPr lang="es-CL" dirty="0"/>
              <a:t>Crítica al sistema. Indiferencia.</a:t>
            </a:r>
          </a:p>
          <a:p>
            <a:pPr lvl="0"/>
            <a:r>
              <a:rPr lang="es-CL" dirty="0"/>
              <a:t>Frustración por elección de carreras fáciles o demasiado formales. </a:t>
            </a:r>
          </a:p>
          <a:p>
            <a:pPr lvl="1"/>
            <a:r>
              <a:rPr lang="es-CL" dirty="0"/>
              <a:t>Se aburren, desmotivan, carretean. </a:t>
            </a:r>
          </a:p>
          <a:p>
            <a:pPr lvl="0"/>
            <a:r>
              <a:rPr lang="es-CL" dirty="0"/>
              <a:t>Frustración por alta exigencia académicas:</a:t>
            </a:r>
          </a:p>
          <a:p>
            <a:pPr lvl="1"/>
            <a:r>
              <a:rPr lang="es-CL" dirty="0"/>
              <a:t>Búsqueda de carreras más afines a sus gustos, estilo de vida e intereses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5" y="0"/>
            <a:ext cx="4669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4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44418"/>
            <a:ext cx="12277618" cy="2852737"/>
          </a:xfrm>
        </p:spPr>
        <p:txBody>
          <a:bodyPr>
            <a:normAutofit/>
          </a:bodyPr>
          <a:lstStyle/>
          <a:p>
            <a:pPr algn="ctr"/>
            <a:r>
              <a:rPr lang="es-CL" sz="4400" dirty="0"/>
              <a:t>¿Qué hago con ellos en la consulta?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5989677"/>
            <a:ext cx="10515600" cy="1500187"/>
          </a:xfrm>
        </p:spPr>
        <p:txBody>
          <a:bodyPr/>
          <a:lstStyle/>
          <a:p>
            <a:pPr algn="ctr"/>
            <a:r>
              <a:rPr lang="es-CL" dirty="0"/>
              <a:t>Tome nota </a:t>
            </a:r>
          </a:p>
          <a:p>
            <a:pPr algn="ctr"/>
            <a:r>
              <a:rPr lang="es-CL" dirty="0"/>
              <a:t>(observe… observe… y después pregunte)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67404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81" y="539786"/>
            <a:ext cx="5511228" cy="1325563"/>
          </a:xfrm>
          <a:solidFill>
            <a:srgbClr val="00B0F0"/>
          </a:solid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Lo primero: evaluar el Estado Actual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560" y="2133846"/>
            <a:ext cx="5613970" cy="4351338"/>
          </a:xfrm>
        </p:spPr>
        <p:txBody>
          <a:bodyPr>
            <a:normAutofit/>
          </a:bodyPr>
          <a:lstStyle/>
          <a:p>
            <a:pPr lvl="1"/>
            <a:r>
              <a:rPr lang="es-CL" sz="2800" dirty="0"/>
              <a:t>¿Están satisfechos con su Estado Actual?</a:t>
            </a:r>
          </a:p>
          <a:p>
            <a:pPr lvl="2"/>
            <a:r>
              <a:rPr lang="es-CL" dirty="0"/>
              <a:t>Rueda de la Vida </a:t>
            </a:r>
          </a:p>
          <a:p>
            <a:pPr lvl="1"/>
            <a:r>
              <a:rPr lang="es-CL" sz="2800" dirty="0"/>
              <a:t>¿Qué les importa?</a:t>
            </a:r>
          </a:p>
          <a:p>
            <a:pPr lvl="2"/>
            <a:r>
              <a:rPr lang="es-CL" dirty="0"/>
              <a:t>Identificación de valores </a:t>
            </a:r>
          </a:p>
          <a:p>
            <a:pPr lvl="1"/>
            <a:r>
              <a:rPr lang="es-CL" sz="2800" dirty="0"/>
              <a:t>¿Qué quieren? (Estado Deseado)</a:t>
            </a:r>
          </a:p>
          <a:p>
            <a:pPr lvl="2"/>
            <a:r>
              <a:rPr lang="es-CL" dirty="0"/>
              <a:t>Objetivos</a:t>
            </a:r>
          </a:p>
          <a:p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88" y="0"/>
            <a:ext cx="600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"/>
          <p:cNvSpPr/>
          <p:nvPr/>
        </p:nvSpPr>
        <p:spPr>
          <a:xfrm>
            <a:off x="3238500" y="714376"/>
            <a:ext cx="5715000" cy="5643563"/>
          </a:xfrm>
          <a:prstGeom prst="flowChartConnector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cxnSp>
        <p:nvCxnSpPr>
          <p:cNvPr id="7" name="6 Conector recto"/>
          <p:cNvCxnSpPr>
            <a:stCxn id="4" idx="0"/>
            <a:endCxn id="4" idx="4"/>
          </p:cNvCxnSpPr>
          <p:nvPr/>
        </p:nvCxnSpPr>
        <p:spPr>
          <a:xfrm rot="16200000" flipH="1">
            <a:off x="3273426" y="3535363"/>
            <a:ext cx="5645150" cy="31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4" idx="2"/>
            <a:endCxn id="4" idx="6"/>
          </p:cNvCxnSpPr>
          <p:nvPr/>
        </p:nvCxnSpPr>
        <p:spPr>
          <a:xfrm rot="10800000" flipH="1">
            <a:off x="3238500" y="3536950"/>
            <a:ext cx="5715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6200000" flipH="1">
            <a:off x="4101307" y="1500982"/>
            <a:ext cx="3989388" cy="4041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4" idx="3"/>
            <a:endCxn id="4" idx="7"/>
          </p:cNvCxnSpPr>
          <p:nvPr/>
        </p:nvCxnSpPr>
        <p:spPr>
          <a:xfrm rot="5400000" flipH="1" flipV="1">
            <a:off x="4101308" y="1515270"/>
            <a:ext cx="3989387" cy="4041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14 CuadroTexto"/>
          <p:cNvSpPr txBox="1">
            <a:spLocks noChangeArrowheads="1"/>
          </p:cNvSpPr>
          <p:nvPr/>
        </p:nvSpPr>
        <p:spPr bwMode="auto">
          <a:xfrm>
            <a:off x="3309938" y="500064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Amor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56" name="15 CuadroTexto"/>
          <p:cNvSpPr txBox="1">
            <a:spLocks noChangeArrowheads="1"/>
          </p:cNvSpPr>
          <p:nvPr/>
        </p:nvSpPr>
        <p:spPr bwMode="auto">
          <a:xfrm>
            <a:off x="7239000" y="500063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Finanzas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57" name="16 CuadroTexto"/>
          <p:cNvSpPr txBox="1">
            <a:spLocks noChangeArrowheads="1"/>
          </p:cNvSpPr>
          <p:nvPr/>
        </p:nvSpPr>
        <p:spPr bwMode="auto">
          <a:xfrm>
            <a:off x="8882063" y="2143125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Relaciones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58" name="17 CuadroTexto"/>
          <p:cNvSpPr txBox="1">
            <a:spLocks noChangeArrowheads="1"/>
          </p:cNvSpPr>
          <p:nvPr/>
        </p:nvSpPr>
        <p:spPr bwMode="auto">
          <a:xfrm>
            <a:off x="8953500" y="4357689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Entorno Físico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59" name="18 CuadroTexto"/>
          <p:cNvSpPr txBox="1">
            <a:spLocks noChangeArrowheads="1"/>
          </p:cNvSpPr>
          <p:nvPr/>
        </p:nvSpPr>
        <p:spPr bwMode="auto">
          <a:xfrm>
            <a:off x="1738313" y="4286250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Salud y Energía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60" name="19 CuadroTexto"/>
          <p:cNvSpPr txBox="1">
            <a:spLocks noChangeArrowheads="1"/>
          </p:cNvSpPr>
          <p:nvPr/>
        </p:nvSpPr>
        <p:spPr bwMode="auto">
          <a:xfrm>
            <a:off x="2952751" y="5995989"/>
            <a:ext cx="1928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Desarrollo Personal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61" name="20 CuadroTexto"/>
          <p:cNvSpPr txBox="1">
            <a:spLocks noChangeArrowheads="1"/>
          </p:cNvSpPr>
          <p:nvPr/>
        </p:nvSpPr>
        <p:spPr bwMode="auto">
          <a:xfrm>
            <a:off x="7391401" y="6067425"/>
            <a:ext cx="227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Desarrollo de Carrera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2062" name="21 CuadroTexto"/>
          <p:cNvSpPr txBox="1">
            <a:spLocks noChangeArrowheads="1"/>
          </p:cNvSpPr>
          <p:nvPr/>
        </p:nvSpPr>
        <p:spPr bwMode="auto">
          <a:xfrm>
            <a:off x="1595438" y="1928814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Ocio y Diversión</a:t>
            </a:r>
            <a:endParaRPr 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61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</TotalTime>
  <Words>1367</Words>
  <Application>Microsoft Office PowerPoint</Application>
  <PresentationFormat>Personalizado</PresentationFormat>
  <Paragraphs>144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¿Cómo acompañar a nuestros hijos?</vt:lpstr>
      <vt:lpstr>Antes de empezar… No olvidar…</vt:lpstr>
      <vt:lpstr>Algunos datos del Coach</vt:lpstr>
      <vt:lpstr>Asuntos que suelo ver en la consulta</vt:lpstr>
      <vt:lpstr>Perfil del alumno que llega “voluntariamente” a consulta</vt:lpstr>
      <vt:lpstr>Georgianos en consulta</vt:lpstr>
      <vt:lpstr>¿Qué hago con ellos en la consulta?</vt:lpstr>
      <vt:lpstr>Lo primero: evaluar el Estado Actual</vt:lpstr>
      <vt:lpstr>Presentación de PowerPoint</vt:lpstr>
      <vt:lpstr>Lo segundo: ¿Saben lo que quieren? ¿Cómo saben que lo quieren?</vt:lpstr>
      <vt:lpstr>Lo tercero: Identificar sus valores personales</vt:lpstr>
      <vt:lpstr>Cuarto: Trabajar con distintas temporalidades</vt:lpstr>
      <vt:lpstr>Quinto: Reconocer preferencias psicológicas</vt:lpstr>
      <vt:lpstr>Presentación de PowerPoint</vt:lpstr>
      <vt:lpstr>Finalmente: Alinear los niveles de aprendizaje</vt:lpstr>
      <vt:lpstr>Análisis de Caso 1</vt:lpstr>
      <vt:lpstr>Análisis Caso 2</vt:lpstr>
      <vt:lpstr>Análisis Caso 3</vt:lpstr>
      <vt:lpstr>Análisis Caso 4</vt:lpstr>
      <vt:lpstr>Trabajo Grupal</vt:lpstr>
      <vt:lpstr>¿Cómo acompañar a nuestros hijos?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de Orientación Vocacional</dc:title>
  <dc:creator>Sebastian Rodriguez Gomez de la Torre</dc:creator>
  <cp:lastModifiedBy>Rafael Vargas</cp:lastModifiedBy>
  <cp:revision>24</cp:revision>
  <dcterms:created xsi:type="dcterms:W3CDTF">2016-09-14T20:29:08Z</dcterms:created>
  <dcterms:modified xsi:type="dcterms:W3CDTF">2017-04-18T21:33:04Z</dcterms:modified>
</cp:coreProperties>
</file>